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92" r:id="rId3"/>
    <p:sldId id="258" r:id="rId4"/>
    <p:sldId id="259" r:id="rId5"/>
    <p:sldId id="260" r:id="rId6"/>
    <p:sldId id="280" r:id="rId7"/>
    <p:sldId id="261" r:id="rId8"/>
    <p:sldId id="262" r:id="rId9"/>
    <p:sldId id="263" r:id="rId10"/>
    <p:sldId id="291" r:id="rId11"/>
    <p:sldId id="281" r:id="rId12"/>
    <p:sldId id="303" r:id="rId13"/>
    <p:sldId id="282" r:id="rId14"/>
    <p:sldId id="283" r:id="rId15"/>
    <p:sldId id="293" r:id="rId16"/>
    <p:sldId id="294" r:id="rId17"/>
    <p:sldId id="295" r:id="rId18"/>
    <p:sldId id="296" r:id="rId19"/>
    <p:sldId id="297" r:id="rId20"/>
    <p:sldId id="298" r:id="rId21"/>
    <p:sldId id="299" r:id="rId22"/>
    <p:sldId id="300" r:id="rId23"/>
    <p:sldId id="301" r:id="rId24"/>
    <p:sldId id="302"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2BA23A-D0E2-4EFA-BE59-C3B26C32E117}">
  <a:tblStyle styleId="{E62BA23A-D0E2-4EFA-BE59-C3B26C32E1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467134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d6a99627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d6a99627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8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d6a99627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d6a9962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62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d6a99627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d6a99627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7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d7c38036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d7c38036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24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d6a99627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dd6a99627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149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bb9221f8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bb9221f8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1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dae634303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dae634303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88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00507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2199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486800" y="883075"/>
            <a:ext cx="5554200" cy="7557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iencedirect.com/science/article/abs/pii/S0956053X17305214" TargetMode="External"/><Relationship Id="rId2" Type="http://schemas.openxmlformats.org/officeDocument/2006/relationships/hyperlink" Target="https://link.springer.com/article/10.1007/s40831-016-0090-4" TargetMode="External"/><Relationship Id="rId1" Type="http://schemas.openxmlformats.org/officeDocument/2006/relationships/slideLayout" Target="../slideLayouts/slideLayout3.xml"/><Relationship Id="rId5" Type="http://schemas.openxmlformats.org/officeDocument/2006/relationships/hyperlink" Target="https://digitalcommons.mtech.edu/cgi/viewcontent.cgi?article=1235&amp;context=grad_rsch" TargetMode="External"/><Relationship Id="rId4" Type="http://schemas.openxmlformats.org/officeDocument/2006/relationships/hyperlink" Target="https://www.longdom.org/open-access/process-recovery-of-ndfeb-permanent-magnets-from-hard-disc-drives-2167-0587-S6-008.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1041" y="100062"/>
            <a:ext cx="9383700" cy="428700"/>
          </a:xfrm>
          <a:prstGeom prst="rect">
            <a:avLst/>
          </a:prstGeom>
        </p:spPr>
        <p:txBody>
          <a:bodyPr spcFirstLastPara="1" wrap="square" lIns="91425" tIns="91425" rIns="91425" bIns="91425" anchor="b" anchorCtr="0">
            <a:noAutofit/>
          </a:bodyPr>
          <a:lstStyle/>
          <a:p>
            <a:pPr marL="0" lvl="0" indent="0" rtl="0">
              <a:spcBef>
                <a:spcPts val="0"/>
              </a:spcBef>
              <a:spcAft>
                <a:spcPts val="0"/>
              </a:spcAft>
              <a:buSzPts val="990"/>
              <a:buNone/>
            </a:pPr>
            <a:r>
              <a:rPr lang="en" sz="1888" b="1" dirty="0">
                <a:latin typeface="Lato Heavy" panose="020F0502020204030203" pitchFamily="34" charset="0"/>
                <a:ea typeface="Lato Heavy" panose="020F0502020204030203" pitchFamily="34" charset="0"/>
                <a:cs typeface="Lato Heavy" panose="020F0502020204030203" pitchFamily="34" charset="0"/>
              </a:rPr>
              <a:t>RECOVERY OF RARE EARTH METALS FROM LAPTOP PERMANENT MAGNETS</a:t>
            </a:r>
            <a:endParaRPr sz="1888" b="1" dirty="0">
              <a:latin typeface="Lato Heavy" panose="020F0502020204030203" pitchFamily="34" charset="0"/>
              <a:ea typeface="Lato Heavy" panose="020F0502020204030203" pitchFamily="34" charset="0"/>
              <a:cs typeface="Lato Heavy" panose="020F0502020204030203" pitchFamily="34" charset="0"/>
            </a:endParaRPr>
          </a:p>
        </p:txBody>
      </p:sp>
      <p:sp>
        <p:nvSpPr>
          <p:cNvPr id="4" name="TextBox 3">
            <a:extLst>
              <a:ext uri="{FF2B5EF4-FFF2-40B4-BE49-F238E27FC236}">
                <a16:creationId xmlns:a16="http://schemas.microsoft.com/office/drawing/2014/main" id="{8CD7455D-70AF-46F8-AC52-EF2E4BD2E179}"/>
              </a:ext>
            </a:extLst>
          </p:cNvPr>
          <p:cNvSpPr txBox="1"/>
          <p:nvPr/>
        </p:nvSpPr>
        <p:spPr>
          <a:xfrm>
            <a:off x="219739" y="436613"/>
            <a:ext cx="8704521" cy="2031325"/>
          </a:xfrm>
          <a:prstGeom prst="rect">
            <a:avLst/>
          </a:prstGeom>
          <a:noFill/>
        </p:spPr>
        <p:txBody>
          <a:bodyPr wrap="square" rtlCol="0">
            <a:spAutoFit/>
          </a:bodyPr>
          <a:lstStyle/>
          <a:p>
            <a:pPr algn="ctr"/>
            <a:r>
              <a:rPr lang="en-US" b="1" dirty="0">
                <a:latin typeface="Lato Medium" panose="020F0502020204030203" pitchFamily="34" charset="0"/>
                <a:ea typeface="Lato Medium" panose="020F0502020204030203" pitchFamily="34" charset="0"/>
                <a:cs typeface="Lato Medium" panose="020F0502020204030203" pitchFamily="34" charset="0"/>
              </a:rPr>
              <a:t>A POWERPOINT PRESENTATION</a:t>
            </a:r>
          </a:p>
          <a:p>
            <a:pPr algn="ctr"/>
            <a:r>
              <a:rPr lang="en-US" dirty="0">
                <a:latin typeface="Lato Medium" panose="020F0502020204030203" pitchFamily="34" charset="0"/>
                <a:ea typeface="Lato Medium" panose="020F0502020204030203" pitchFamily="34" charset="0"/>
                <a:cs typeface="Lato Medium" panose="020F0502020204030203" pitchFamily="34" charset="0"/>
              </a:rPr>
              <a:t>Submitted in partial fulfillment of the Requirements for the award of the Degree of</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BACHELOR OF TECHNOLOGY </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In</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METALLURGICAL ENGINEERING</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By</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VARDHINI SIVANGI (17011A0646)</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VIJVAL VEMULA (17011A0651)</a:t>
            </a:r>
          </a:p>
          <a:p>
            <a:pPr algn="ctr"/>
            <a:r>
              <a:rPr lang="en-US" dirty="0">
                <a:latin typeface="Lato Medium" panose="020F0502020204030203" pitchFamily="34" charset="0"/>
                <a:ea typeface="Lato Medium" panose="020F0502020204030203" pitchFamily="34" charset="0"/>
                <a:cs typeface="Lato Medium" panose="020F0502020204030203" pitchFamily="34" charset="0"/>
              </a:rPr>
              <a:t>Under the esteemed guidance of</a:t>
            </a:r>
          </a:p>
        </p:txBody>
      </p:sp>
      <p:sp>
        <p:nvSpPr>
          <p:cNvPr id="5" name="TextBox 4">
            <a:extLst>
              <a:ext uri="{FF2B5EF4-FFF2-40B4-BE49-F238E27FC236}">
                <a16:creationId xmlns:a16="http://schemas.microsoft.com/office/drawing/2014/main" id="{5AFFBEC4-A4A9-4BC0-92A2-DA0547701196}"/>
              </a:ext>
            </a:extLst>
          </p:cNvPr>
          <p:cNvSpPr txBox="1"/>
          <p:nvPr/>
        </p:nvSpPr>
        <p:spPr>
          <a:xfrm>
            <a:off x="5833730" y="2467938"/>
            <a:ext cx="3090530" cy="1077218"/>
          </a:xfrm>
          <a:prstGeom prst="rect">
            <a:avLst/>
          </a:prstGeom>
          <a:noFill/>
        </p:spPr>
        <p:txBody>
          <a:bodyPr wrap="square" rtlCol="0">
            <a:spAutoFit/>
          </a:bodyPr>
          <a:lstStyle/>
          <a:p>
            <a:pPr algn="ctr"/>
            <a:r>
              <a:rPr lang="en-US" dirty="0">
                <a:latin typeface="Lato Medium" panose="020F0502020204030203" pitchFamily="34" charset="0"/>
                <a:ea typeface="Lato Medium" panose="020F0502020204030203" pitchFamily="34" charset="0"/>
                <a:cs typeface="Lato Medium" panose="020F0502020204030203" pitchFamily="34" charset="0"/>
              </a:rPr>
              <a:t>INTERNAL GUIDE:</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Dr. B. RAMESH CHANDRA</a:t>
            </a:r>
          </a:p>
          <a:p>
            <a:pPr algn="ctr"/>
            <a:r>
              <a:rPr lang="en-US" sz="1200" dirty="0">
                <a:latin typeface="Lato Medium" panose="020F0502020204030203" pitchFamily="34" charset="0"/>
                <a:ea typeface="Lato Medium" panose="020F0502020204030203" pitchFamily="34" charset="0"/>
                <a:cs typeface="Lato Medium" panose="020F0502020204030203" pitchFamily="34" charset="0"/>
              </a:rPr>
              <a:t>Associate Professor</a:t>
            </a:r>
          </a:p>
          <a:p>
            <a:pPr algn="ctr"/>
            <a:r>
              <a:rPr lang="en-US" sz="1200" dirty="0">
                <a:latin typeface="Lato Medium" panose="020F0502020204030203" pitchFamily="34" charset="0"/>
                <a:ea typeface="Lato Medium" panose="020F0502020204030203" pitchFamily="34" charset="0"/>
                <a:cs typeface="Lato Medium" panose="020F0502020204030203" pitchFamily="34" charset="0"/>
              </a:rPr>
              <a:t>Metallurgical Engineering</a:t>
            </a:r>
          </a:p>
          <a:p>
            <a:pPr algn="ctr"/>
            <a:r>
              <a:rPr lang="en-US" sz="1200" dirty="0">
                <a:latin typeface="Lato Medium" panose="020F0502020204030203" pitchFamily="34" charset="0"/>
                <a:ea typeface="Lato Medium" panose="020F0502020204030203" pitchFamily="34" charset="0"/>
                <a:cs typeface="Lato Medium" panose="020F0502020204030203" pitchFamily="34" charset="0"/>
              </a:rPr>
              <a:t>JNTUH College of Engineering, Hyderabad</a:t>
            </a:r>
            <a:endParaRPr lang="en-IN"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Box 8">
            <a:extLst>
              <a:ext uri="{FF2B5EF4-FFF2-40B4-BE49-F238E27FC236}">
                <a16:creationId xmlns:a16="http://schemas.microsoft.com/office/drawing/2014/main" id="{20DF119A-F91B-47C5-8804-D7BFCE52128D}"/>
              </a:ext>
            </a:extLst>
          </p:cNvPr>
          <p:cNvSpPr txBox="1"/>
          <p:nvPr/>
        </p:nvSpPr>
        <p:spPr>
          <a:xfrm>
            <a:off x="67340" y="2467938"/>
            <a:ext cx="3356344" cy="892552"/>
          </a:xfrm>
          <a:prstGeom prst="rect">
            <a:avLst/>
          </a:prstGeom>
          <a:noFill/>
        </p:spPr>
        <p:txBody>
          <a:bodyPr wrap="square" rtlCol="0">
            <a:spAutoFit/>
          </a:bodyPr>
          <a:lstStyle/>
          <a:p>
            <a:pPr algn="ctr"/>
            <a:r>
              <a:rPr lang="en-US" dirty="0">
                <a:latin typeface="Lato Medium" panose="020F0502020204030203" pitchFamily="34" charset="0"/>
                <a:ea typeface="Lato Medium" panose="020F0502020204030203" pitchFamily="34" charset="0"/>
                <a:cs typeface="Lato Medium" panose="020F0502020204030203" pitchFamily="34" charset="0"/>
              </a:rPr>
              <a:t>EXTERNAL GUIDE:</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Dr. U. RAMBABU</a:t>
            </a:r>
          </a:p>
          <a:p>
            <a:pPr algn="ctr"/>
            <a:r>
              <a:rPr lang="en-US" sz="1200" dirty="0">
                <a:latin typeface="Lato Medium" panose="020F0502020204030203" pitchFamily="34" charset="0"/>
                <a:ea typeface="Lato Medium" panose="020F0502020204030203" pitchFamily="34" charset="0"/>
                <a:cs typeface="Lato Medium" panose="020F0502020204030203" pitchFamily="34" charset="0"/>
              </a:rPr>
              <a:t>Senior Scientist &amp; Head of RoHS Department, C-MET, HCL-Post, Cherlapally, Hyderabad</a:t>
            </a:r>
          </a:p>
        </p:txBody>
      </p:sp>
      <p:sp>
        <p:nvSpPr>
          <p:cNvPr id="7" name="TextBox 6">
            <a:extLst>
              <a:ext uri="{FF2B5EF4-FFF2-40B4-BE49-F238E27FC236}">
                <a16:creationId xmlns:a16="http://schemas.microsoft.com/office/drawing/2014/main" id="{FB500CEC-A2CA-41B4-8DB3-871E0E0291A7}"/>
              </a:ext>
            </a:extLst>
          </p:cNvPr>
          <p:cNvSpPr txBox="1"/>
          <p:nvPr/>
        </p:nvSpPr>
        <p:spPr>
          <a:xfrm>
            <a:off x="219739" y="3545156"/>
            <a:ext cx="8704520" cy="1384995"/>
          </a:xfrm>
          <a:prstGeom prst="rect">
            <a:avLst/>
          </a:prstGeom>
          <a:noFill/>
        </p:spPr>
        <p:txBody>
          <a:bodyPr wrap="square" rtlCol="0">
            <a:spAutoFit/>
          </a:bodyPr>
          <a:lstStyle/>
          <a:p>
            <a:pPr algn="ctr"/>
            <a:r>
              <a:rPr lang="en-US" b="1" dirty="0">
                <a:latin typeface="Lato Medium" panose="020F0502020204030203" pitchFamily="34" charset="0"/>
                <a:ea typeface="Lato Medium" panose="020F0502020204030203" pitchFamily="34" charset="0"/>
                <a:cs typeface="Lato Medium" panose="020F0502020204030203" pitchFamily="34" charset="0"/>
              </a:rPr>
              <a:t>DEPARTMENT OF METALLURGICAL ENGINEERING</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JAWAHARLAL NEHRU TECHNOLOGICAL UNIVERSITY HYDERABAD</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COLLEGE OF ENGINEERING (AUTONOMOUS)</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HYDERABAD – 500 085</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TELANGANA</a:t>
            </a:r>
          </a:p>
          <a:p>
            <a:pPr algn="ctr"/>
            <a:r>
              <a:rPr lang="en-US" b="1" dirty="0">
                <a:latin typeface="Lato Medium" panose="020F0502020204030203" pitchFamily="34" charset="0"/>
                <a:ea typeface="Lato Medium" panose="020F0502020204030203" pitchFamily="34" charset="0"/>
                <a:cs typeface="Lato Medium" panose="020F0502020204030203" pitchFamily="34" charset="0"/>
              </a:rPr>
              <a:t>2021</a:t>
            </a:r>
            <a:endParaRPr lang="en-IN" b="1"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1026" name="Picture 2" descr="Jawaharlal Nehru Technological University, Hyderabad - Wikipedia">
            <a:extLst>
              <a:ext uri="{FF2B5EF4-FFF2-40B4-BE49-F238E27FC236}">
                <a16:creationId xmlns:a16="http://schemas.microsoft.com/office/drawing/2014/main" id="{2E1BBE0D-010C-4F88-8364-2EB008656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9134" y="3663880"/>
            <a:ext cx="1266271" cy="12662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137" y="1013735"/>
            <a:ext cx="5522030" cy="3416400"/>
          </a:xfrm>
        </p:spPr>
        <p:txBody>
          <a:bodyPr>
            <a:normAutofit/>
          </a:bodyPr>
          <a:lstStyle/>
          <a:p>
            <a:pPr marL="114300" indent="0">
              <a:buNone/>
            </a:pPr>
            <a:r>
              <a:rPr lang="en-US" sz="16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A.  </a:t>
            </a:r>
            <a:r>
              <a:rPr lang="en-US" sz="1600" u="sng"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COLLECTION OF  NdFeB PERMANENT MAGNETS FROM LAPTOPS:</a:t>
            </a:r>
          </a:p>
          <a:p>
            <a:pPr marL="114300" indent="0">
              <a:buNone/>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a:t>
            </a:r>
            <a:endParaRPr lang="en-US" dirty="0"/>
          </a:p>
          <a:p>
            <a:pPr>
              <a:buFont typeface="+mj-lt"/>
              <a:buAutoNum type="alphaUcPeriod"/>
            </a:pPr>
            <a:endParaRPr lang="en-US" dirty="0"/>
          </a:p>
          <a:p>
            <a:pPr>
              <a:buFont typeface="+mj-lt"/>
              <a:buAutoNum type="alphaUcPeriod"/>
            </a:pPr>
            <a:endParaRPr lang="en-US" dirty="0"/>
          </a:p>
          <a:p>
            <a:pPr>
              <a:buFont typeface="+mj-lt"/>
              <a:buAutoNum type="alphaUcPeriod"/>
            </a:pPr>
            <a:endParaRPr lang="en-US" dirty="0"/>
          </a:p>
          <a:p>
            <a:pPr>
              <a:buFont typeface="+mj-lt"/>
              <a:buAutoNum type="alphaUcPeriod"/>
            </a:pPr>
            <a:endParaRPr lang="en-US" dirty="0"/>
          </a:p>
          <a:p>
            <a:pPr>
              <a:buFont typeface="+mj-lt"/>
              <a:buAutoNum type="alphaUcPeriod"/>
            </a:pPr>
            <a:endParaRPr lang="en-US" u="sng" dirty="0"/>
          </a:p>
          <a:p>
            <a:pPr marL="114300" indent="0">
              <a:buNone/>
            </a:pPr>
            <a:r>
              <a:rPr lang="en-US" sz="1600" dirty="0">
                <a:solidFill>
                  <a:schemeClr val="tx1"/>
                </a:solidFill>
                <a:latin typeface="Arial" panose="020B0604020202020204" pitchFamily="34" charset="0"/>
                <a:cs typeface="Arial" panose="020B0604020202020204" pitchFamily="34" charset="0"/>
              </a:rPr>
              <a:t>B.  </a:t>
            </a:r>
            <a:r>
              <a:rPr lang="en-US" sz="1600" u="sng" dirty="0">
                <a:solidFill>
                  <a:schemeClr val="tx1"/>
                </a:solidFill>
                <a:latin typeface="Arial" panose="020B0604020202020204" pitchFamily="34" charset="0"/>
                <a:cs typeface="Arial" panose="020B0604020202020204" pitchFamily="34" charset="0"/>
              </a:rPr>
              <a:t>DEMAGNETIZATION OF THE MAGNETS </a:t>
            </a:r>
            <a:r>
              <a:rPr lang="en-US" sz="1600" dirty="0">
                <a:solidFill>
                  <a:schemeClr val="tx1"/>
                </a:solidFill>
                <a:latin typeface="Arial" panose="020B0604020202020204" pitchFamily="34" charset="0"/>
                <a:cs typeface="Arial" panose="020B0604020202020204" pitchFamily="34" charset="0"/>
              </a:rPr>
              <a:t>:</a:t>
            </a:r>
          </a:p>
          <a:p>
            <a:pPr marL="114300" indent="0">
              <a:buNone/>
            </a:pPr>
            <a:r>
              <a:rPr lang="en-US" sz="1600" dirty="0">
                <a:solidFill>
                  <a:schemeClr val="tx1"/>
                </a:solidFill>
                <a:latin typeface="Arial" panose="020B0604020202020204" pitchFamily="34" charset="0"/>
                <a:cs typeface="Arial" panose="020B0604020202020204" pitchFamily="34" charset="0"/>
              </a:rPr>
              <a:t>     </a:t>
            </a:r>
            <a:r>
              <a:rPr lang="en-US" sz="1400" dirty="0">
                <a:solidFill>
                  <a:schemeClr val="tx1"/>
                </a:solidFill>
                <a:latin typeface="Arial" panose="020B0604020202020204" pitchFamily="34" charset="0"/>
                <a:cs typeface="Arial" panose="020B0604020202020204" pitchFamily="34" charset="0"/>
              </a:rPr>
              <a:t> </a:t>
            </a: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The Magnets are heated in oven above the curie temperature</a:t>
            </a:r>
          </a:p>
          <a:p>
            <a:pPr marL="114300" indent="0">
              <a:buNone/>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i.e., 400-450</a:t>
            </a:r>
            <a:r>
              <a:rPr lang="en-US" sz="1400" baseline="300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o</a:t>
            </a: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C for about an hour </a:t>
            </a:r>
          </a:p>
          <a:p>
            <a:pPr>
              <a:buFont typeface="+mj-lt"/>
              <a:buAutoNum type="alphaUcPeriod"/>
            </a:pPr>
            <a:endParaRPr lang="en-IN" dirty="0"/>
          </a:p>
        </p:txBody>
      </p:sp>
      <p:pic>
        <p:nvPicPr>
          <p:cNvPr id="5" name="Picture 4">
            <a:extLst>
              <a:ext uri="{FF2B5EF4-FFF2-40B4-BE49-F238E27FC236}">
                <a16:creationId xmlns:a16="http://schemas.microsoft.com/office/drawing/2014/main" id="{C267C608-EF5F-4D49-8E46-A3AD5752BBA8}"/>
              </a:ext>
            </a:extLst>
          </p:cNvPr>
          <p:cNvPicPr>
            <a:picLocks noChangeAspect="1"/>
          </p:cNvPicPr>
          <p:nvPr/>
        </p:nvPicPr>
        <p:blipFill rotWithShape="1">
          <a:blip r:embed="rId3"/>
          <a:srcRect l="13660" r="15674"/>
          <a:stretch/>
        </p:blipFill>
        <p:spPr>
          <a:xfrm>
            <a:off x="5717461" y="539365"/>
            <a:ext cx="3247500" cy="2233172"/>
          </a:xfrm>
          <a:prstGeom prst="rect">
            <a:avLst/>
          </a:prstGeom>
        </p:spPr>
      </p:pic>
      <p:sp>
        <p:nvSpPr>
          <p:cNvPr id="6" name="TextBox 5">
            <a:extLst>
              <a:ext uri="{FF2B5EF4-FFF2-40B4-BE49-F238E27FC236}">
                <a16:creationId xmlns:a16="http://schemas.microsoft.com/office/drawing/2014/main" id="{F7238CE0-842D-4A46-AD60-C867575EB182}"/>
              </a:ext>
            </a:extLst>
          </p:cNvPr>
          <p:cNvSpPr txBox="1"/>
          <p:nvPr/>
        </p:nvSpPr>
        <p:spPr>
          <a:xfrm>
            <a:off x="3738525" y="61172"/>
            <a:ext cx="1825847"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PROCESS</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pic>
        <p:nvPicPr>
          <p:cNvPr id="12" name="Picture 11">
            <a:extLst>
              <a:ext uri="{FF2B5EF4-FFF2-40B4-BE49-F238E27FC236}">
                <a16:creationId xmlns:a16="http://schemas.microsoft.com/office/drawing/2014/main" id="{4E094E1A-F226-4258-AB91-20310DD8CEDC}"/>
              </a:ext>
            </a:extLst>
          </p:cNvPr>
          <p:cNvPicPr>
            <a:picLocks noChangeAspect="1"/>
          </p:cNvPicPr>
          <p:nvPr/>
        </p:nvPicPr>
        <p:blipFill>
          <a:blip r:embed="rId4"/>
          <a:stretch>
            <a:fillRect/>
          </a:stretch>
        </p:blipFill>
        <p:spPr>
          <a:xfrm>
            <a:off x="5717461" y="2913390"/>
            <a:ext cx="3247500" cy="2076823"/>
          </a:xfrm>
          <a:prstGeom prst="rect">
            <a:avLst/>
          </a:prstGeom>
        </p:spPr>
      </p:pic>
      <p:sp>
        <p:nvSpPr>
          <p:cNvPr id="13" name="TextBox 12">
            <a:extLst>
              <a:ext uri="{FF2B5EF4-FFF2-40B4-BE49-F238E27FC236}">
                <a16:creationId xmlns:a16="http://schemas.microsoft.com/office/drawing/2014/main" id="{A81715C7-6649-4CC3-BB57-DE0A8E0A5E65}"/>
              </a:ext>
            </a:extLst>
          </p:cNvPr>
          <p:cNvSpPr txBox="1"/>
          <p:nvPr/>
        </p:nvSpPr>
        <p:spPr>
          <a:xfrm>
            <a:off x="387580" y="1655951"/>
            <a:ext cx="5347939" cy="523220"/>
          </a:xfrm>
          <a:prstGeom prst="rect">
            <a:avLst/>
          </a:prstGeom>
          <a:noFill/>
        </p:spPr>
        <p:txBody>
          <a:bodyPr wrap="none" rtlCol="0">
            <a:spAutoFit/>
          </a:bodyPr>
          <a:lstStyle/>
          <a:p>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The useless laptops from different parts of country are collected, </a:t>
            </a:r>
          </a:p>
          <a:p>
            <a:r>
              <a:rPr lang="en-US"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and the magnets are stored before shredding the laptops</a:t>
            </a:r>
            <a:endParaRPr lang="en-IN" dirty="0"/>
          </a:p>
        </p:txBody>
      </p:sp>
    </p:spTree>
    <p:extLst>
      <p:ext uri="{BB962C8B-B14F-4D97-AF65-F5344CB8AC3E}">
        <p14:creationId xmlns:p14="http://schemas.microsoft.com/office/powerpoint/2010/main" val="48774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C88062-DF4E-4CD6-A583-542CAE841373}"/>
              </a:ext>
            </a:extLst>
          </p:cNvPr>
          <p:cNvPicPr>
            <a:picLocks noChangeAspect="1"/>
          </p:cNvPicPr>
          <p:nvPr/>
        </p:nvPicPr>
        <p:blipFill rotWithShape="1">
          <a:blip r:embed="rId2"/>
          <a:srcRect l="13712" t="13810" r="22125" b="20135"/>
          <a:stretch/>
        </p:blipFill>
        <p:spPr>
          <a:xfrm>
            <a:off x="743852" y="1107023"/>
            <a:ext cx="2504280" cy="1872166"/>
          </a:xfrm>
          <a:prstGeom prst="rect">
            <a:avLst/>
          </a:prstGeom>
        </p:spPr>
      </p:pic>
      <p:sp>
        <p:nvSpPr>
          <p:cNvPr id="3" name="Text Placeholder 2"/>
          <p:cNvSpPr>
            <a:spLocks noGrp="1"/>
          </p:cNvSpPr>
          <p:nvPr>
            <p:ph type="body" idx="1"/>
          </p:nvPr>
        </p:nvSpPr>
        <p:spPr>
          <a:xfrm>
            <a:off x="311700" y="178596"/>
            <a:ext cx="8520600" cy="3879762"/>
          </a:xfrm>
        </p:spPr>
        <p:txBody>
          <a:bodyPr/>
          <a:lstStyle/>
          <a:p>
            <a:pPr marL="114300" indent="0">
              <a:buNone/>
            </a:pPr>
            <a:r>
              <a:rPr lang="en-US" dirty="0"/>
              <a:t>C. </a:t>
            </a:r>
            <a:r>
              <a:rPr lang="en-US" sz="1600" u="sng"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PULVERIZATION</a:t>
            </a:r>
          </a:p>
          <a:p>
            <a:pPr marL="114300" indent="0">
              <a:buNone/>
            </a:pPr>
            <a:endParaRPr lang="en-IN"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a:p>
            <a:pPr marL="114300" indent="0">
              <a:buNone/>
            </a:pPr>
            <a:endParaRPr lang="en-US" dirty="0"/>
          </a:p>
        </p:txBody>
      </p:sp>
      <p:sp>
        <p:nvSpPr>
          <p:cNvPr id="5" name="TextBox 4">
            <a:extLst>
              <a:ext uri="{FF2B5EF4-FFF2-40B4-BE49-F238E27FC236}">
                <a16:creationId xmlns:a16="http://schemas.microsoft.com/office/drawing/2014/main" id="{F81338B7-185B-4E4E-8901-5D0727104F18}"/>
              </a:ext>
            </a:extLst>
          </p:cNvPr>
          <p:cNvSpPr txBox="1"/>
          <p:nvPr/>
        </p:nvSpPr>
        <p:spPr>
          <a:xfrm>
            <a:off x="465747" y="552616"/>
            <a:ext cx="8520599"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The Magnets are crushed using roll crusher as shown. The avg size of the particles is about 0.5-1 mm.</a:t>
            </a:r>
          </a:p>
          <a:p>
            <a:pPr marL="285750" indent="-285750">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The crushed powder is sent for ED-XRF analysis and the results are as shown (Table 1)</a:t>
            </a:r>
            <a:endParaRPr lang="en-IN"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TextBox 10">
            <a:extLst>
              <a:ext uri="{FF2B5EF4-FFF2-40B4-BE49-F238E27FC236}">
                <a16:creationId xmlns:a16="http://schemas.microsoft.com/office/drawing/2014/main" id="{231727A1-102D-4CC7-8C30-6260E8D7A7CA}"/>
              </a:ext>
            </a:extLst>
          </p:cNvPr>
          <p:cNvSpPr txBox="1"/>
          <p:nvPr/>
        </p:nvSpPr>
        <p:spPr>
          <a:xfrm>
            <a:off x="334045" y="3197736"/>
            <a:ext cx="8520599" cy="307777"/>
          </a:xfrm>
          <a:prstGeom prst="rect">
            <a:avLst/>
          </a:prstGeom>
          <a:noFill/>
        </p:spPr>
        <p:txBody>
          <a:bodyPr wrap="square" rtlCol="0">
            <a:spAutoFit/>
          </a:bodyPr>
          <a:lstStyle/>
          <a:p>
            <a:pPr algn="ctr"/>
            <a:r>
              <a:rPr lang="en-US" dirty="0">
                <a:latin typeface="Lato Medium" panose="020F0502020204030203" pitchFamily="34" charset="0"/>
                <a:ea typeface="Lato Medium" panose="020F0502020204030203" pitchFamily="34" charset="0"/>
                <a:cs typeface="Lato Medium" panose="020F0502020204030203" pitchFamily="34" charset="0"/>
              </a:rPr>
              <a:t>ED-XRF Results: Table 1</a:t>
            </a:r>
            <a:endParaRPr lang="en-IN" dirty="0">
              <a:latin typeface="Lato Medium" panose="020F0502020204030203" pitchFamily="34" charset="0"/>
              <a:ea typeface="Lato Medium" panose="020F0502020204030203" pitchFamily="34" charset="0"/>
              <a:cs typeface="Lato Medium" panose="020F0502020204030203" pitchFamily="34" charset="0"/>
            </a:endParaRPr>
          </a:p>
        </p:txBody>
      </p:sp>
      <p:graphicFrame>
        <p:nvGraphicFramePr>
          <p:cNvPr id="12" name="Table 12">
            <a:extLst>
              <a:ext uri="{FF2B5EF4-FFF2-40B4-BE49-F238E27FC236}">
                <a16:creationId xmlns:a16="http://schemas.microsoft.com/office/drawing/2014/main" id="{ADB36910-AD6D-4577-BF6B-3B626CBBED19}"/>
              </a:ext>
            </a:extLst>
          </p:cNvPr>
          <p:cNvGraphicFramePr>
            <a:graphicFrameLocks noGrp="1"/>
          </p:cNvGraphicFramePr>
          <p:nvPr>
            <p:extLst>
              <p:ext uri="{D42A27DB-BD31-4B8C-83A1-F6EECF244321}">
                <p14:modId xmlns:p14="http://schemas.microsoft.com/office/powerpoint/2010/main" val="763244429"/>
              </p:ext>
            </p:extLst>
          </p:nvPr>
        </p:nvGraphicFramePr>
        <p:xfrm>
          <a:off x="452616" y="3498042"/>
          <a:ext cx="8238768" cy="1562400"/>
        </p:xfrm>
        <a:graphic>
          <a:graphicData uri="http://schemas.openxmlformats.org/drawingml/2006/table">
            <a:tbl>
              <a:tblPr firstRow="1" bandRow="1">
                <a:tableStyleId>{3C2FFA5D-87B4-456A-9821-1D502468CF0F}</a:tableStyleId>
              </a:tblPr>
              <a:tblGrid>
                <a:gridCol w="1029846">
                  <a:extLst>
                    <a:ext uri="{9D8B030D-6E8A-4147-A177-3AD203B41FA5}">
                      <a16:colId xmlns:a16="http://schemas.microsoft.com/office/drawing/2014/main" val="3248952358"/>
                    </a:ext>
                  </a:extLst>
                </a:gridCol>
                <a:gridCol w="1029846">
                  <a:extLst>
                    <a:ext uri="{9D8B030D-6E8A-4147-A177-3AD203B41FA5}">
                      <a16:colId xmlns:a16="http://schemas.microsoft.com/office/drawing/2014/main" val="1494436034"/>
                    </a:ext>
                  </a:extLst>
                </a:gridCol>
                <a:gridCol w="1029846">
                  <a:extLst>
                    <a:ext uri="{9D8B030D-6E8A-4147-A177-3AD203B41FA5}">
                      <a16:colId xmlns:a16="http://schemas.microsoft.com/office/drawing/2014/main" val="334487087"/>
                    </a:ext>
                  </a:extLst>
                </a:gridCol>
                <a:gridCol w="1029846">
                  <a:extLst>
                    <a:ext uri="{9D8B030D-6E8A-4147-A177-3AD203B41FA5}">
                      <a16:colId xmlns:a16="http://schemas.microsoft.com/office/drawing/2014/main" val="1838823469"/>
                    </a:ext>
                  </a:extLst>
                </a:gridCol>
                <a:gridCol w="1029846">
                  <a:extLst>
                    <a:ext uri="{9D8B030D-6E8A-4147-A177-3AD203B41FA5}">
                      <a16:colId xmlns:a16="http://schemas.microsoft.com/office/drawing/2014/main" val="3834732577"/>
                    </a:ext>
                  </a:extLst>
                </a:gridCol>
                <a:gridCol w="1029846">
                  <a:extLst>
                    <a:ext uri="{9D8B030D-6E8A-4147-A177-3AD203B41FA5}">
                      <a16:colId xmlns:a16="http://schemas.microsoft.com/office/drawing/2014/main" val="2304599540"/>
                    </a:ext>
                  </a:extLst>
                </a:gridCol>
                <a:gridCol w="1029846">
                  <a:extLst>
                    <a:ext uri="{9D8B030D-6E8A-4147-A177-3AD203B41FA5}">
                      <a16:colId xmlns:a16="http://schemas.microsoft.com/office/drawing/2014/main" val="3354740390"/>
                    </a:ext>
                  </a:extLst>
                </a:gridCol>
                <a:gridCol w="1029846">
                  <a:extLst>
                    <a:ext uri="{9D8B030D-6E8A-4147-A177-3AD203B41FA5}">
                      <a16:colId xmlns:a16="http://schemas.microsoft.com/office/drawing/2014/main" val="1225893425"/>
                    </a:ext>
                  </a:extLst>
                </a:gridCol>
              </a:tblGrid>
              <a:tr h="312480">
                <a:tc>
                  <a:txBody>
                    <a:bodyPr/>
                    <a:lstStyle/>
                    <a:p>
                      <a:pPr algn="ctr"/>
                      <a:r>
                        <a:rPr lang="en-US" sz="1400" dirty="0"/>
                        <a:t>Element</a:t>
                      </a:r>
                      <a:endParaRPr lang="en-IN" sz="1400" dirty="0">
                        <a:latin typeface="Lato Medium" panose="020F0502020204030203" pitchFamily="34" charset="0"/>
                        <a:ea typeface="Lato Medium" panose="020F0502020204030203" pitchFamily="34" charset="0"/>
                        <a:cs typeface="Lato Medium" panose="020F0502020204030203" pitchFamily="34" charset="0"/>
                      </a:endParaRPr>
                    </a:p>
                  </a:txBody>
                  <a:tcPr/>
                </a:tc>
                <a:tc>
                  <a:txBody>
                    <a:bodyPr/>
                    <a:lstStyle/>
                    <a:p>
                      <a:pPr algn="ctr"/>
                      <a:r>
                        <a:rPr lang="en-US" dirty="0"/>
                        <a:t>Percent</a:t>
                      </a:r>
                      <a:endParaRPr lang="en-IN" dirty="0"/>
                    </a:p>
                  </a:txBody>
                  <a:tcPr/>
                </a:tc>
                <a:tc>
                  <a:txBody>
                    <a:bodyPr/>
                    <a:lstStyle/>
                    <a:p>
                      <a:pPr algn="ctr"/>
                      <a:r>
                        <a:rPr lang="en-US" dirty="0"/>
                        <a:t>Element</a:t>
                      </a:r>
                      <a:endParaRPr lang="en-IN" dirty="0"/>
                    </a:p>
                  </a:txBody>
                  <a:tcPr/>
                </a:tc>
                <a:tc>
                  <a:txBody>
                    <a:bodyPr/>
                    <a:lstStyle/>
                    <a:p>
                      <a:pPr algn="ctr"/>
                      <a:r>
                        <a:rPr lang="en-US" dirty="0"/>
                        <a:t>Percent</a:t>
                      </a:r>
                      <a:endParaRPr lang="en-IN" dirty="0"/>
                    </a:p>
                  </a:txBody>
                  <a:tcPr/>
                </a:tc>
                <a:tc>
                  <a:txBody>
                    <a:bodyPr/>
                    <a:lstStyle/>
                    <a:p>
                      <a:pPr algn="ctr"/>
                      <a:r>
                        <a:rPr lang="en-US" dirty="0"/>
                        <a:t>Element</a:t>
                      </a:r>
                      <a:endParaRPr lang="en-IN" dirty="0"/>
                    </a:p>
                  </a:txBody>
                  <a:tcPr/>
                </a:tc>
                <a:tc>
                  <a:txBody>
                    <a:bodyPr/>
                    <a:lstStyle/>
                    <a:p>
                      <a:pPr algn="ctr"/>
                      <a:r>
                        <a:rPr lang="en-US" dirty="0"/>
                        <a:t>Percent</a:t>
                      </a:r>
                      <a:endParaRPr lang="en-IN" dirty="0"/>
                    </a:p>
                  </a:txBody>
                  <a:tcPr/>
                </a:tc>
                <a:tc>
                  <a:txBody>
                    <a:bodyPr/>
                    <a:lstStyle/>
                    <a:p>
                      <a:pPr algn="ctr"/>
                      <a:r>
                        <a:rPr lang="en-US" dirty="0"/>
                        <a:t>Element</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3513893751"/>
                  </a:ext>
                </a:extLst>
              </a:tr>
              <a:tr h="312480">
                <a:tc>
                  <a:txBody>
                    <a:bodyPr/>
                    <a:lstStyle/>
                    <a:p>
                      <a:pPr algn="ctr"/>
                      <a:r>
                        <a:rPr lang="en-US" dirty="0">
                          <a:solidFill>
                            <a:srgbClr val="FF0000"/>
                          </a:solidFill>
                        </a:rPr>
                        <a:t>Fe</a:t>
                      </a:r>
                      <a:endParaRPr lang="en-IN" dirty="0">
                        <a:solidFill>
                          <a:srgbClr val="FF0000"/>
                        </a:solidFill>
                      </a:endParaRPr>
                    </a:p>
                  </a:txBody>
                  <a:tcPr/>
                </a:tc>
                <a:tc>
                  <a:txBody>
                    <a:bodyPr/>
                    <a:lstStyle/>
                    <a:p>
                      <a:pPr algn="ctr"/>
                      <a:r>
                        <a:rPr lang="en-US" dirty="0">
                          <a:solidFill>
                            <a:srgbClr val="FF0000"/>
                          </a:solidFill>
                        </a:rPr>
                        <a:t>22.90%</a:t>
                      </a:r>
                      <a:endParaRPr lang="en-IN" dirty="0">
                        <a:solidFill>
                          <a:srgbClr val="FF0000"/>
                        </a:solidFill>
                      </a:endParaRPr>
                    </a:p>
                  </a:txBody>
                  <a:tcPr/>
                </a:tc>
                <a:tc>
                  <a:txBody>
                    <a:bodyPr/>
                    <a:lstStyle/>
                    <a:p>
                      <a:pPr algn="ctr"/>
                      <a:r>
                        <a:rPr lang="en-US" dirty="0"/>
                        <a:t>Cu</a:t>
                      </a:r>
                      <a:endParaRPr lang="en-IN" dirty="0"/>
                    </a:p>
                  </a:txBody>
                  <a:tcPr/>
                </a:tc>
                <a:tc>
                  <a:txBody>
                    <a:bodyPr/>
                    <a:lstStyle/>
                    <a:p>
                      <a:pPr algn="ctr"/>
                      <a:r>
                        <a:rPr lang="en-US" dirty="0"/>
                        <a:t>0.10%</a:t>
                      </a:r>
                      <a:endParaRPr lang="en-IN" dirty="0"/>
                    </a:p>
                  </a:txBody>
                  <a:tcPr/>
                </a:tc>
                <a:tc>
                  <a:txBody>
                    <a:bodyPr/>
                    <a:lstStyle/>
                    <a:p>
                      <a:pPr algn="ctr"/>
                      <a:r>
                        <a:rPr lang="en-US" dirty="0"/>
                        <a:t>Ga</a:t>
                      </a:r>
                      <a:endParaRPr lang="en-IN" dirty="0"/>
                    </a:p>
                  </a:txBody>
                  <a:tcPr/>
                </a:tc>
                <a:tc>
                  <a:txBody>
                    <a:bodyPr/>
                    <a:lstStyle/>
                    <a:p>
                      <a:pPr algn="ctr"/>
                      <a:r>
                        <a:rPr lang="en-US" dirty="0"/>
                        <a:t>0.02%</a:t>
                      </a:r>
                      <a:endParaRPr lang="en-IN" dirty="0"/>
                    </a:p>
                  </a:txBody>
                  <a:tcPr/>
                </a:tc>
                <a:tc>
                  <a:txBody>
                    <a:bodyPr/>
                    <a:lstStyle/>
                    <a:p>
                      <a:pPr algn="ctr"/>
                      <a:r>
                        <a:rPr lang="en-US" dirty="0"/>
                        <a:t>Pr</a:t>
                      </a:r>
                      <a:endParaRPr lang="en-IN" dirty="0"/>
                    </a:p>
                  </a:txBody>
                  <a:tcPr/>
                </a:tc>
                <a:tc>
                  <a:txBody>
                    <a:bodyPr/>
                    <a:lstStyle/>
                    <a:p>
                      <a:pPr algn="ctr"/>
                      <a:r>
                        <a:rPr lang="en-US" dirty="0"/>
                        <a:t>0.00%</a:t>
                      </a:r>
                      <a:endParaRPr lang="en-IN" dirty="0"/>
                    </a:p>
                  </a:txBody>
                  <a:tcPr/>
                </a:tc>
                <a:extLst>
                  <a:ext uri="{0D108BD9-81ED-4DB2-BD59-A6C34878D82A}">
                    <a16:rowId xmlns:a16="http://schemas.microsoft.com/office/drawing/2014/main" val="3815331941"/>
                  </a:ext>
                </a:extLst>
              </a:tr>
              <a:tr h="312480">
                <a:tc>
                  <a:txBody>
                    <a:bodyPr/>
                    <a:lstStyle/>
                    <a:p>
                      <a:pPr algn="ctr"/>
                      <a:r>
                        <a:rPr lang="en-US" dirty="0"/>
                        <a:t>Dy</a:t>
                      </a:r>
                      <a:endParaRPr lang="en-IN" dirty="0"/>
                    </a:p>
                  </a:txBody>
                  <a:tcPr/>
                </a:tc>
                <a:tc>
                  <a:txBody>
                    <a:bodyPr/>
                    <a:lstStyle/>
                    <a:p>
                      <a:pPr algn="ctr"/>
                      <a:r>
                        <a:rPr lang="en-US" dirty="0"/>
                        <a:t>7.20%</a:t>
                      </a:r>
                      <a:endParaRPr lang="en-IN" dirty="0"/>
                    </a:p>
                  </a:txBody>
                  <a:tcPr/>
                </a:tc>
                <a:tc>
                  <a:txBody>
                    <a:bodyPr/>
                    <a:lstStyle/>
                    <a:p>
                      <a:pPr algn="ctr"/>
                      <a:r>
                        <a:rPr lang="en-US" dirty="0">
                          <a:solidFill>
                            <a:srgbClr val="FF0000"/>
                          </a:solidFill>
                        </a:rPr>
                        <a:t>Nd</a:t>
                      </a:r>
                      <a:endParaRPr lang="en-IN" dirty="0">
                        <a:solidFill>
                          <a:srgbClr val="FF0000"/>
                        </a:solidFill>
                      </a:endParaRPr>
                    </a:p>
                  </a:txBody>
                  <a:tcPr/>
                </a:tc>
                <a:tc>
                  <a:txBody>
                    <a:bodyPr/>
                    <a:lstStyle/>
                    <a:p>
                      <a:pPr algn="ctr"/>
                      <a:r>
                        <a:rPr lang="en-US" dirty="0">
                          <a:solidFill>
                            <a:srgbClr val="FF0000"/>
                          </a:solidFill>
                        </a:rPr>
                        <a:t>32.50%</a:t>
                      </a:r>
                      <a:endParaRPr lang="en-IN" dirty="0">
                        <a:solidFill>
                          <a:srgbClr val="FF0000"/>
                        </a:solidFill>
                      </a:endParaRPr>
                    </a:p>
                  </a:txBody>
                  <a:tcPr/>
                </a:tc>
                <a:tc>
                  <a:txBody>
                    <a:bodyPr/>
                    <a:lstStyle/>
                    <a:p>
                      <a:pPr algn="ctr"/>
                      <a:r>
                        <a:rPr lang="en-US" dirty="0"/>
                        <a:t>La</a:t>
                      </a:r>
                      <a:endParaRPr lang="en-IN" dirty="0"/>
                    </a:p>
                  </a:txBody>
                  <a:tcPr/>
                </a:tc>
                <a:tc>
                  <a:txBody>
                    <a:bodyPr/>
                    <a:lstStyle/>
                    <a:p>
                      <a:pPr algn="ctr"/>
                      <a:r>
                        <a:rPr lang="en-US" dirty="0"/>
                        <a:t>0.10%</a:t>
                      </a:r>
                      <a:endParaRPr lang="en-IN" dirty="0"/>
                    </a:p>
                  </a:txBody>
                  <a:tcPr/>
                </a:tc>
                <a:tc>
                  <a:txBody>
                    <a:bodyPr/>
                    <a:lstStyle/>
                    <a:p>
                      <a:pPr algn="ctr"/>
                      <a:r>
                        <a:rPr lang="en-US" dirty="0">
                          <a:solidFill>
                            <a:srgbClr val="FF0000"/>
                          </a:solidFill>
                        </a:rPr>
                        <a:t>Tb</a:t>
                      </a:r>
                      <a:endParaRPr lang="en-IN" dirty="0">
                        <a:solidFill>
                          <a:srgbClr val="FF0000"/>
                        </a:solidFill>
                      </a:endParaRPr>
                    </a:p>
                  </a:txBody>
                  <a:tcPr/>
                </a:tc>
                <a:tc>
                  <a:txBody>
                    <a:bodyPr/>
                    <a:lstStyle/>
                    <a:p>
                      <a:pPr algn="ctr"/>
                      <a:r>
                        <a:rPr lang="en-US" dirty="0">
                          <a:solidFill>
                            <a:srgbClr val="FF0000"/>
                          </a:solidFill>
                        </a:rPr>
                        <a:t>25.00%</a:t>
                      </a:r>
                      <a:endParaRPr lang="en-IN" dirty="0">
                        <a:solidFill>
                          <a:srgbClr val="FF0000"/>
                        </a:solidFill>
                      </a:endParaRPr>
                    </a:p>
                  </a:txBody>
                  <a:tcPr/>
                </a:tc>
                <a:extLst>
                  <a:ext uri="{0D108BD9-81ED-4DB2-BD59-A6C34878D82A}">
                    <a16:rowId xmlns:a16="http://schemas.microsoft.com/office/drawing/2014/main" val="3968898712"/>
                  </a:ext>
                </a:extLst>
              </a:tr>
              <a:tr h="312480">
                <a:tc>
                  <a:txBody>
                    <a:bodyPr/>
                    <a:lstStyle/>
                    <a:p>
                      <a:pPr algn="ctr"/>
                      <a:r>
                        <a:rPr lang="en-US" dirty="0"/>
                        <a:t>Al</a:t>
                      </a:r>
                      <a:endParaRPr lang="en-IN" dirty="0"/>
                    </a:p>
                  </a:txBody>
                  <a:tcPr/>
                </a:tc>
                <a:tc>
                  <a:txBody>
                    <a:bodyPr/>
                    <a:lstStyle/>
                    <a:p>
                      <a:pPr algn="ctr"/>
                      <a:r>
                        <a:rPr lang="en-US" dirty="0"/>
                        <a:t>4.00%</a:t>
                      </a:r>
                      <a:endParaRPr lang="en-IN" dirty="0"/>
                    </a:p>
                  </a:txBody>
                  <a:tcPr/>
                </a:tc>
                <a:tc>
                  <a:txBody>
                    <a:bodyPr/>
                    <a:lstStyle/>
                    <a:p>
                      <a:pPr algn="ctr"/>
                      <a:r>
                        <a:rPr lang="en-US" dirty="0"/>
                        <a:t>Er</a:t>
                      </a:r>
                      <a:endParaRPr lang="en-IN" dirty="0"/>
                    </a:p>
                  </a:txBody>
                  <a:tcPr/>
                </a:tc>
                <a:tc>
                  <a:txBody>
                    <a:bodyPr/>
                    <a:lstStyle/>
                    <a:p>
                      <a:pPr algn="ctr"/>
                      <a:r>
                        <a:rPr lang="en-US" dirty="0"/>
                        <a:t>3.50%</a:t>
                      </a:r>
                      <a:endParaRPr lang="en-IN" dirty="0"/>
                    </a:p>
                  </a:txBody>
                  <a:tcPr/>
                </a:tc>
                <a:tc>
                  <a:txBody>
                    <a:bodyPr/>
                    <a:lstStyle/>
                    <a:p>
                      <a:pPr algn="ctr"/>
                      <a:r>
                        <a:rPr lang="en-US" dirty="0"/>
                        <a:t>Mo</a:t>
                      </a:r>
                      <a:endParaRPr lang="en-IN" dirty="0"/>
                    </a:p>
                  </a:txBody>
                  <a:tcPr/>
                </a:tc>
                <a:tc>
                  <a:txBody>
                    <a:bodyPr/>
                    <a:lstStyle/>
                    <a:p>
                      <a:pPr algn="ctr"/>
                      <a:r>
                        <a:rPr lang="en-US" dirty="0"/>
                        <a:t>0.50%</a:t>
                      </a:r>
                      <a:endParaRPr lang="en-IN" dirty="0"/>
                    </a:p>
                  </a:txBody>
                  <a:tcPr/>
                </a:tc>
                <a:tc>
                  <a:txBody>
                    <a:bodyPr/>
                    <a:lstStyle/>
                    <a:p>
                      <a:pPr algn="ctr"/>
                      <a:r>
                        <a:rPr lang="en-US" dirty="0"/>
                        <a:t>Ti</a:t>
                      </a:r>
                      <a:endParaRPr lang="en-IN" dirty="0"/>
                    </a:p>
                  </a:txBody>
                  <a:tcPr/>
                </a:tc>
                <a:tc>
                  <a:txBody>
                    <a:bodyPr/>
                    <a:lstStyle/>
                    <a:p>
                      <a:pPr algn="ctr"/>
                      <a:r>
                        <a:rPr lang="en-US" dirty="0"/>
                        <a:t>0.06%</a:t>
                      </a:r>
                      <a:endParaRPr lang="en-IN" dirty="0"/>
                    </a:p>
                  </a:txBody>
                  <a:tcPr/>
                </a:tc>
                <a:extLst>
                  <a:ext uri="{0D108BD9-81ED-4DB2-BD59-A6C34878D82A}">
                    <a16:rowId xmlns:a16="http://schemas.microsoft.com/office/drawing/2014/main" val="2509259535"/>
                  </a:ext>
                </a:extLst>
              </a:tr>
              <a:tr h="312480">
                <a:tc>
                  <a:txBody>
                    <a:bodyPr/>
                    <a:lstStyle/>
                    <a:p>
                      <a:pPr algn="ctr"/>
                      <a:r>
                        <a:rPr lang="en-US" dirty="0"/>
                        <a:t>Co</a:t>
                      </a:r>
                      <a:endParaRPr lang="en-IN" dirty="0"/>
                    </a:p>
                  </a:txBody>
                  <a:tcPr/>
                </a:tc>
                <a:tc>
                  <a:txBody>
                    <a:bodyPr/>
                    <a:lstStyle/>
                    <a:p>
                      <a:pPr algn="ctr"/>
                      <a:r>
                        <a:rPr lang="en-US" dirty="0"/>
                        <a:t>1.80%</a:t>
                      </a:r>
                      <a:endParaRPr lang="en-IN" dirty="0"/>
                    </a:p>
                  </a:txBody>
                  <a:tcPr/>
                </a:tc>
                <a:tc>
                  <a:txBody>
                    <a:bodyPr/>
                    <a:lstStyle/>
                    <a:p>
                      <a:pPr algn="ctr"/>
                      <a:r>
                        <a:rPr lang="en-US" dirty="0"/>
                        <a:t>Eu</a:t>
                      </a:r>
                      <a:endParaRPr lang="en-IN" dirty="0"/>
                    </a:p>
                  </a:txBody>
                  <a:tcPr/>
                </a:tc>
                <a:tc>
                  <a:txBody>
                    <a:bodyPr/>
                    <a:lstStyle/>
                    <a:p>
                      <a:pPr algn="ctr"/>
                      <a:r>
                        <a:rPr lang="en-US" dirty="0"/>
                        <a:t>1.00</a:t>
                      </a:r>
                      <a:endParaRPr lang="en-IN" dirty="0"/>
                    </a:p>
                  </a:txBody>
                  <a:tcPr/>
                </a:tc>
                <a:tc>
                  <a:txBody>
                    <a:bodyPr/>
                    <a:lstStyle/>
                    <a:p>
                      <a:pPr algn="ctr"/>
                      <a:r>
                        <a:rPr lang="en-US" dirty="0"/>
                        <a:t>Ni</a:t>
                      </a:r>
                      <a:endParaRPr lang="en-IN" dirty="0"/>
                    </a:p>
                  </a:txBody>
                  <a:tcPr/>
                </a:tc>
                <a:tc>
                  <a:txBody>
                    <a:bodyPr/>
                    <a:lstStyle/>
                    <a:p>
                      <a:pPr algn="ctr"/>
                      <a:r>
                        <a:rPr lang="en-US" dirty="0"/>
                        <a:t>1.30</a:t>
                      </a:r>
                      <a:endParaRPr lang="en-IN" dirty="0"/>
                    </a:p>
                  </a:txBody>
                  <a:tcPr/>
                </a:tc>
                <a:tc>
                  <a:txBody>
                    <a:bodyPr/>
                    <a:lstStyle/>
                    <a:p>
                      <a:pPr algn="ctr"/>
                      <a:r>
                        <a:rPr lang="en-US" dirty="0"/>
                        <a:t>----</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935162899"/>
                  </a:ext>
                </a:extLst>
              </a:tr>
            </a:tbl>
          </a:graphicData>
        </a:graphic>
      </p:graphicFrame>
      <p:sp>
        <p:nvSpPr>
          <p:cNvPr id="14" name="TextBox 13">
            <a:extLst>
              <a:ext uri="{FF2B5EF4-FFF2-40B4-BE49-F238E27FC236}">
                <a16:creationId xmlns:a16="http://schemas.microsoft.com/office/drawing/2014/main" id="{00EC0624-88B4-40AE-9555-8E03F88A326E}"/>
              </a:ext>
            </a:extLst>
          </p:cNvPr>
          <p:cNvSpPr txBox="1"/>
          <p:nvPr/>
        </p:nvSpPr>
        <p:spPr>
          <a:xfrm>
            <a:off x="5673858" y="2990621"/>
            <a:ext cx="1322923" cy="276999"/>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Magnet Powder</a:t>
            </a:r>
            <a:endParaRPr lang="en-IN" sz="1200" baseline="300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a:extLst>
              <a:ext uri="{FF2B5EF4-FFF2-40B4-BE49-F238E27FC236}">
                <a16:creationId xmlns:a16="http://schemas.microsoft.com/office/drawing/2014/main" id="{9DB5F5B4-3768-4F39-BE5C-937D3872E852}"/>
              </a:ext>
            </a:extLst>
          </p:cNvPr>
          <p:cNvSpPr txBox="1"/>
          <p:nvPr/>
        </p:nvSpPr>
        <p:spPr>
          <a:xfrm>
            <a:off x="1289916" y="3007242"/>
            <a:ext cx="1412152" cy="276999"/>
          </a:xfrm>
          <a:prstGeom prst="rect">
            <a:avLst/>
          </a:prstGeom>
          <a:noFill/>
        </p:spPr>
        <p:txBody>
          <a:bodyPr wrap="square" rtlCol="0">
            <a:spAutoFit/>
          </a:bodyPr>
          <a:lstStyle/>
          <a:p>
            <a:r>
              <a:rPr lang="en-US" sz="1200">
                <a:latin typeface="Lato Medium" panose="020F0502020204030203" pitchFamily="34" charset="0"/>
                <a:ea typeface="Lato Medium" panose="020F0502020204030203" pitchFamily="34" charset="0"/>
                <a:cs typeface="Lato Medium" panose="020F0502020204030203" pitchFamily="34" charset="0"/>
              </a:rPr>
              <a:t>Roll Crusher used</a:t>
            </a:r>
            <a:endParaRPr lang="en-IN" sz="1200" baseline="30000" dirty="0">
              <a:latin typeface="Lato Medium" panose="020F0502020204030203" pitchFamily="34" charset="0"/>
              <a:ea typeface="Lato Medium" panose="020F0502020204030203" pitchFamily="34" charset="0"/>
              <a:cs typeface="Lato Medium" panose="020F0502020204030203" pitchFamily="34" charset="0"/>
            </a:endParaRPr>
          </a:p>
        </p:txBody>
      </p:sp>
      <p:grpSp>
        <p:nvGrpSpPr>
          <p:cNvPr id="18" name="Group 17">
            <a:extLst>
              <a:ext uri="{FF2B5EF4-FFF2-40B4-BE49-F238E27FC236}">
                <a16:creationId xmlns:a16="http://schemas.microsoft.com/office/drawing/2014/main" id="{5B0DCC87-F94A-44EA-B857-DD5EE949266C}"/>
              </a:ext>
            </a:extLst>
          </p:cNvPr>
          <p:cNvGrpSpPr/>
          <p:nvPr/>
        </p:nvGrpSpPr>
        <p:grpSpPr>
          <a:xfrm>
            <a:off x="3514832" y="1087723"/>
            <a:ext cx="5406368" cy="1922161"/>
            <a:chOff x="3680283" y="1151638"/>
            <a:chExt cx="5406368" cy="1877452"/>
          </a:xfrm>
        </p:grpSpPr>
        <p:pic>
          <p:nvPicPr>
            <p:cNvPr id="10" name="Picture 9">
              <a:extLst>
                <a:ext uri="{FF2B5EF4-FFF2-40B4-BE49-F238E27FC236}">
                  <a16:creationId xmlns:a16="http://schemas.microsoft.com/office/drawing/2014/main" id="{970C62AE-297A-4750-AB6B-910059B19D62}"/>
                </a:ext>
              </a:extLst>
            </p:cNvPr>
            <p:cNvPicPr>
              <a:picLocks noChangeAspect="1"/>
            </p:cNvPicPr>
            <p:nvPr/>
          </p:nvPicPr>
          <p:blipFill rotWithShape="1">
            <a:blip r:embed="rId3"/>
            <a:srcRect l="-1" t="27976" r="-764" b="33299"/>
            <a:stretch/>
          </p:blipFill>
          <p:spPr>
            <a:xfrm rot="5400000">
              <a:off x="3821070" y="1010852"/>
              <a:ext cx="1877451" cy="2159026"/>
            </a:xfrm>
            <a:prstGeom prst="rect">
              <a:avLst/>
            </a:prstGeom>
          </p:spPr>
        </p:pic>
        <p:pic>
          <p:nvPicPr>
            <p:cNvPr id="17" name="Picture 16">
              <a:extLst>
                <a:ext uri="{FF2B5EF4-FFF2-40B4-BE49-F238E27FC236}">
                  <a16:creationId xmlns:a16="http://schemas.microsoft.com/office/drawing/2014/main" id="{CD1FAC63-EEC9-475A-9803-1497BB156311}"/>
                </a:ext>
              </a:extLst>
            </p:cNvPr>
            <p:cNvPicPr>
              <a:picLocks noChangeAspect="1"/>
            </p:cNvPicPr>
            <p:nvPr/>
          </p:nvPicPr>
          <p:blipFill>
            <a:blip r:embed="rId4"/>
            <a:stretch>
              <a:fillRect/>
            </a:stretch>
          </p:blipFill>
          <p:spPr>
            <a:xfrm>
              <a:off x="5839309" y="1151638"/>
              <a:ext cx="3247342" cy="1872166"/>
            </a:xfrm>
            <a:prstGeom prst="rect">
              <a:avLst/>
            </a:prstGeom>
          </p:spPr>
        </p:pic>
      </p:grpSp>
    </p:spTree>
    <p:extLst>
      <p:ext uri="{BB962C8B-B14F-4D97-AF65-F5344CB8AC3E}">
        <p14:creationId xmlns:p14="http://schemas.microsoft.com/office/powerpoint/2010/main" val="2134963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12EA9C-BB66-49A9-ACB7-A0697BDC4560}"/>
              </a:ext>
            </a:extLst>
          </p:cNvPr>
          <p:cNvPicPr>
            <a:picLocks noChangeAspect="1"/>
          </p:cNvPicPr>
          <p:nvPr/>
        </p:nvPicPr>
        <p:blipFill rotWithShape="1">
          <a:blip r:embed="rId2"/>
          <a:srcRect t="27299" r="317" b="30265"/>
          <a:stretch/>
        </p:blipFill>
        <p:spPr>
          <a:xfrm>
            <a:off x="2384068" y="272025"/>
            <a:ext cx="4375864" cy="3833542"/>
          </a:xfrm>
          <a:prstGeom prst="rect">
            <a:avLst/>
          </a:prstGeom>
        </p:spPr>
      </p:pic>
      <p:sp>
        <p:nvSpPr>
          <p:cNvPr id="6" name="TextBox 5">
            <a:extLst>
              <a:ext uri="{FF2B5EF4-FFF2-40B4-BE49-F238E27FC236}">
                <a16:creationId xmlns:a16="http://schemas.microsoft.com/office/drawing/2014/main" id="{EFA8646F-833B-4F9F-8D77-8AE737D4829D}"/>
              </a:ext>
            </a:extLst>
          </p:cNvPr>
          <p:cNvSpPr txBox="1"/>
          <p:nvPr/>
        </p:nvSpPr>
        <p:spPr>
          <a:xfrm>
            <a:off x="2563418" y="4162929"/>
            <a:ext cx="4017164" cy="369332"/>
          </a:xfrm>
          <a:prstGeom prst="rect">
            <a:avLst/>
          </a:prstGeom>
          <a:noFill/>
        </p:spPr>
        <p:txBody>
          <a:bodyPr wrap="square" rtlCol="0">
            <a:spAutoFit/>
          </a:bodyPr>
          <a:lstStyle/>
          <a:p>
            <a:r>
              <a:rPr lang="en-US" sz="1800" dirty="0">
                <a:latin typeface="Lato Medium" panose="020F0502020204030203" pitchFamily="34" charset="0"/>
                <a:ea typeface="Lato Medium" panose="020F0502020204030203" pitchFamily="34" charset="0"/>
                <a:cs typeface="Lato Medium" panose="020F0502020204030203" pitchFamily="34" charset="0"/>
              </a:rPr>
              <a:t>ED-XRF Spectrum of Magnet Powder</a:t>
            </a:r>
            <a:endParaRPr lang="en-IN" sz="1800" baseline="30000"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021481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AC18-1A32-4064-B387-5357B9784369}"/>
              </a:ext>
            </a:extLst>
          </p:cNvPr>
          <p:cNvSpPr>
            <a:spLocks noGrp="1"/>
          </p:cNvSpPr>
          <p:nvPr>
            <p:ph type="title"/>
          </p:nvPr>
        </p:nvSpPr>
        <p:spPr>
          <a:xfrm>
            <a:off x="311700" y="423759"/>
            <a:ext cx="8520600" cy="572700"/>
          </a:xfrm>
        </p:spPr>
        <p:txBody>
          <a:bodyPr>
            <a:normAutofit/>
          </a:bodyPr>
          <a:lstStyle/>
          <a:p>
            <a:r>
              <a:rPr lang="en-US" sz="1600" u="sng" dirty="0"/>
              <a:t>D. </a:t>
            </a:r>
            <a:r>
              <a:rPr lang="en-US" sz="1600" u="sng" dirty="0">
                <a:latin typeface="Lato Medium" panose="020F0502020204030203" pitchFamily="34" charset="0"/>
                <a:ea typeface="Lato Medium" panose="020F0502020204030203" pitchFamily="34" charset="0"/>
                <a:cs typeface="Lato Medium" panose="020F0502020204030203" pitchFamily="34" charset="0"/>
              </a:rPr>
              <a:t>LEACHING:</a:t>
            </a:r>
            <a:endParaRPr lang="en-IN" sz="1600" u="sng"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4" name="Picture 3"/>
          <p:cNvPicPr>
            <a:picLocks noChangeAspect="1"/>
          </p:cNvPicPr>
          <p:nvPr/>
        </p:nvPicPr>
        <p:blipFill>
          <a:blip r:embed="rId3"/>
          <a:stretch>
            <a:fillRect/>
          </a:stretch>
        </p:blipFill>
        <p:spPr>
          <a:xfrm>
            <a:off x="4458586" y="479846"/>
            <a:ext cx="2197395" cy="4381456"/>
          </a:xfrm>
          <a:prstGeom prst="rect">
            <a:avLst/>
          </a:prstGeom>
        </p:spPr>
      </p:pic>
      <p:pic>
        <p:nvPicPr>
          <p:cNvPr id="6" name="Picture 5"/>
          <p:cNvPicPr>
            <a:picLocks noChangeAspect="1"/>
          </p:cNvPicPr>
          <p:nvPr/>
        </p:nvPicPr>
        <p:blipFill>
          <a:blip r:embed="rId4"/>
          <a:stretch>
            <a:fillRect/>
          </a:stretch>
        </p:blipFill>
        <p:spPr>
          <a:xfrm>
            <a:off x="6854456" y="833031"/>
            <a:ext cx="2104247" cy="3834260"/>
          </a:xfrm>
          <a:prstGeom prst="rect">
            <a:avLst/>
          </a:prstGeom>
        </p:spPr>
      </p:pic>
      <p:sp>
        <p:nvSpPr>
          <p:cNvPr id="8" name="TextBox 7">
            <a:extLst>
              <a:ext uri="{FF2B5EF4-FFF2-40B4-BE49-F238E27FC236}">
                <a16:creationId xmlns:a16="http://schemas.microsoft.com/office/drawing/2014/main" id="{B0EAE7C5-167A-4790-BEC3-19C128AA1D93}"/>
              </a:ext>
            </a:extLst>
          </p:cNvPr>
          <p:cNvSpPr txBox="1"/>
          <p:nvPr/>
        </p:nvSpPr>
        <p:spPr>
          <a:xfrm>
            <a:off x="185297" y="854692"/>
            <a:ext cx="4713768" cy="4304768"/>
          </a:xfrm>
          <a:prstGeom prst="rect">
            <a:avLst/>
          </a:prstGeom>
          <a:noFill/>
        </p:spPr>
        <p:txBody>
          <a:bodyPr wrap="square" rtlCol="0">
            <a:spAutoFit/>
          </a:bodyPr>
          <a:lstStyle/>
          <a:p>
            <a:pPr marL="285750" indent="-285750">
              <a:lnSpc>
                <a:spcPct val="25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250g of the crushed powder is weighed.</a:t>
            </a:r>
          </a:p>
          <a:p>
            <a:pPr marL="285750" indent="-285750">
              <a:lnSpc>
                <a:spcPct val="25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2500ml of 5.06M H</a:t>
            </a:r>
            <a:r>
              <a:rPr lang="en-US" baseline="-25000" dirty="0">
                <a:latin typeface="Lato Medium" panose="020F0502020204030203" pitchFamily="34" charset="0"/>
                <a:ea typeface="Lato Medium" panose="020F0502020204030203" pitchFamily="34" charset="0"/>
                <a:cs typeface="Lato Medium" panose="020F0502020204030203" pitchFamily="34" charset="0"/>
              </a:rPr>
              <a:t>2</a:t>
            </a:r>
            <a:r>
              <a:rPr lang="en-US" dirty="0">
                <a:latin typeface="Lato Medium" panose="020F0502020204030203" pitchFamily="34" charset="0"/>
                <a:ea typeface="Lato Medium" panose="020F0502020204030203" pitchFamily="34" charset="0"/>
                <a:cs typeface="Lato Medium" panose="020F0502020204030203" pitchFamily="34" charset="0"/>
              </a:rPr>
              <a:t>SO</a:t>
            </a:r>
            <a:r>
              <a:rPr lang="en-US" baseline="-25000" dirty="0">
                <a:latin typeface="Lato Medium" panose="020F0502020204030203" pitchFamily="34" charset="0"/>
                <a:ea typeface="Lato Medium" panose="020F0502020204030203" pitchFamily="34" charset="0"/>
                <a:cs typeface="Lato Medium" panose="020F0502020204030203" pitchFamily="34" charset="0"/>
              </a:rPr>
              <a:t>4</a:t>
            </a:r>
            <a:r>
              <a:rPr lang="en-US" dirty="0">
                <a:latin typeface="Lato Medium" panose="020F0502020204030203" pitchFamily="34" charset="0"/>
                <a:ea typeface="Lato Medium" panose="020F0502020204030203" pitchFamily="34" charset="0"/>
                <a:cs typeface="Lato Medium" panose="020F0502020204030203" pitchFamily="34" charset="0"/>
              </a:rPr>
              <a:t> is prepared.</a:t>
            </a:r>
          </a:p>
          <a:p>
            <a:pPr marL="285750" indent="-285750">
              <a:lnSpc>
                <a:spcPct val="25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Add the H</a:t>
            </a:r>
            <a:r>
              <a:rPr lang="en-US" baseline="-25000" dirty="0">
                <a:latin typeface="Lato Medium" panose="020F0502020204030203" pitchFamily="34" charset="0"/>
                <a:ea typeface="Lato Medium" panose="020F0502020204030203" pitchFamily="34" charset="0"/>
                <a:cs typeface="Lato Medium" panose="020F0502020204030203" pitchFamily="34" charset="0"/>
              </a:rPr>
              <a:t>2</a:t>
            </a:r>
            <a:r>
              <a:rPr lang="en-US" dirty="0">
                <a:latin typeface="Lato Medium" panose="020F0502020204030203" pitchFamily="34" charset="0"/>
                <a:ea typeface="Lato Medium" panose="020F0502020204030203" pitchFamily="34" charset="0"/>
                <a:cs typeface="Lato Medium" panose="020F0502020204030203" pitchFamily="34" charset="0"/>
              </a:rPr>
              <a:t>SO</a:t>
            </a:r>
            <a:r>
              <a:rPr lang="en-US" baseline="-25000" dirty="0">
                <a:latin typeface="Lato Medium" panose="020F0502020204030203" pitchFamily="34" charset="0"/>
                <a:ea typeface="Lato Medium" panose="020F0502020204030203" pitchFamily="34" charset="0"/>
                <a:cs typeface="Lato Medium" panose="020F0502020204030203" pitchFamily="34" charset="0"/>
              </a:rPr>
              <a:t>4</a:t>
            </a:r>
            <a:r>
              <a:rPr lang="en-US" dirty="0">
                <a:latin typeface="Lato Medium" panose="020F0502020204030203" pitchFamily="34" charset="0"/>
                <a:ea typeface="Lato Medium" panose="020F0502020204030203" pitchFamily="34" charset="0"/>
                <a:cs typeface="Lato Medium" panose="020F0502020204030203" pitchFamily="34" charset="0"/>
              </a:rPr>
              <a:t> solution in a beaker and </a:t>
            </a:r>
          </a:p>
          <a:p>
            <a:pPr marL="114300" indent="0">
              <a:lnSpc>
                <a:spcPct val="250000"/>
              </a:lnSpc>
              <a:buNone/>
            </a:pPr>
            <a:r>
              <a:rPr lang="en-US" dirty="0">
                <a:latin typeface="Lato Medium" panose="020F0502020204030203" pitchFamily="34" charset="0"/>
                <a:ea typeface="Lato Medium" panose="020F0502020204030203" pitchFamily="34" charset="0"/>
                <a:cs typeface="Lato Medium" panose="020F0502020204030203" pitchFamily="34" charset="0"/>
              </a:rPr>
              <a:t>     consequently powder is added.</a:t>
            </a:r>
          </a:p>
          <a:p>
            <a:pPr marL="285750" indent="-285750">
              <a:lnSpc>
                <a:spcPct val="25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Heat the beaker until it attains 70</a:t>
            </a:r>
            <a:r>
              <a:rPr lang="en-US" baseline="30000" dirty="0">
                <a:latin typeface="Lato Medium" panose="020F0502020204030203" pitchFamily="34" charset="0"/>
                <a:ea typeface="Lato Medium" panose="020F0502020204030203" pitchFamily="34" charset="0"/>
                <a:cs typeface="Lato Medium" panose="020F0502020204030203" pitchFamily="34" charset="0"/>
              </a:rPr>
              <a:t>o</a:t>
            </a:r>
            <a:r>
              <a:rPr lang="en-US" dirty="0">
                <a:latin typeface="Lato Medium" panose="020F0502020204030203" pitchFamily="34" charset="0"/>
                <a:ea typeface="Lato Medium" panose="020F0502020204030203" pitchFamily="34" charset="0"/>
                <a:cs typeface="Lato Medium" panose="020F0502020204030203" pitchFamily="34" charset="0"/>
              </a:rPr>
              <a:t>C. </a:t>
            </a:r>
          </a:p>
          <a:p>
            <a:pPr marL="285750" indent="-285750">
              <a:lnSpc>
                <a:spcPct val="25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Heat it for 2 Hours.</a:t>
            </a:r>
          </a:p>
          <a:p>
            <a:pPr marL="285750" indent="-285750">
              <a:lnSpc>
                <a:spcPct val="25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Let it attain room temperature.</a:t>
            </a:r>
          </a:p>
          <a:p>
            <a:pPr marL="285750" indent="-285750">
              <a:lnSpc>
                <a:spcPct val="25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Transfer the contents into an open beaker.</a:t>
            </a:r>
          </a:p>
        </p:txBody>
      </p:sp>
    </p:spTree>
    <p:extLst>
      <p:ext uri="{BB962C8B-B14F-4D97-AF65-F5344CB8AC3E}">
        <p14:creationId xmlns:p14="http://schemas.microsoft.com/office/powerpoint/2010/main" val="3771521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3A7FAC-CC7B-4662-8E31-562C13DDF05D}"/>
              </a:ext>
            </a:extLst>
          </p:cNvPr>
          <p:cNvSpPr>
            <a:spLocks noGrp="1"/>
          </p:cNvSpPr>
          <p:nvPr>
            <p:ph type="body" idx="1"/>
          </p:nvPr>
        </p:nvSpPr>
        <p:spPr>
          <a:xfrm>
            <a:off x="212463" y="153014"/>
            <a:ext cx="5472411" cy="3416400"/>
          </a:xfrm>
        </p:spPr>
        <p:txBody>
          <a:bodyPr>
            <a:noAutofit/>
          </a:bodyPr>
          <a:lstStyle/>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Evaporate the solution until it reduces to 1400ml.</a:t>
            </a:r>
          </a:p>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Filter the contents.</a:t>
            </a:r>
          </a:p>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Wash the residue with boiling hot water(DM) to remove Fe.</a:t>
            </a:r>
          </a:p>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Dry the residue in an oven to remove moisture (110</a:t>
            </a:r>
            <a:r>
              <a:rPr lang="en-US" sz="1400" baseline="300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o</a:t>
            </a: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C, 1hr).</a:t>
            </a:r>
          </a:p>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Crush the powder in an Agate Mortar.</a:t>
            </a:r>
          </a:p>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Weigh 0.1g of the powder.</a:t>
            </a:r>
          </a:p>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Dissolve it in Aqua regia.</a:t>
            </a:r>
          </a:p>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The sample is analyzed using ICP-OES (Table 2). </a:t>
            </a:r>
          </a:p>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Leach liquor’s volume is measured.</a:t>
            </a:r>
          </a:p>
          <a:p>
            <a:pPr>
              <a:lnSpc>
                <a:spcPct val="200000"/>
              </a:lnSpc>
              <a:buFont typeface="Wingdings" panose="05000000000000000000" pitchFamily="2" charset="2"/>
              <a:buChar char="Ø"/>
            </a:pPr>
            <a:r>
              <a:rPr lang="en-US" sz="14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1ml of it is taken, made to 25ml and sent to ICP-OES analysis (Table 3).</a:t>
            </a:r>
          </a:p>
        </p:txBody>
      </p:sp>
      <p:pic>
        <p:nvPicPr>
          <p:cNvPr id="7" name="Picture 6">
            <a:extLst>
              <a:ext uri="{FF2B5EF4-FFF2-40B4-BE49-F238E27FC236}">
                <a16:creationId xmlns:a16="http://schemas.microsoft.com/office/drawing/2014/main" id="{7A680332-73E4-46D7-9A4E-F02C7D8D029A}"/>
              </a:ext>
            </a:extLst>
          </p:cNvPr>
          <p:cNvPicPr>
            <a:picLocks noChangeAspect="1"/>
          </p:cNvPicPr>
          <p:nvPr/>
        </p:nvPicPr>
        <p:blipFill rotWithShape="1">
          <a:blip r:embed="rId2"/>
          <a:srcRect l="-2323" t="18338" r="-2413" b="36984"/>
          <a:stretch/>
        </p:blipFill>
        <p:spPr>
          <a:xfrm>
            <a:off x="5925880" y="226828"/>
            <a:ext cx="3069265" cy="1488558"/>
          </a:xfrm>
          <a:prstGeom prst="rect">
            <a:avLst/>
          </a:prstGeom>
        </p:spPr>
      </p:pic>
      <p:cxnSp>
        <p:nvCxnSpPr>
          <p:cNvPr id="9" name="Straight Arrow Connector 8">
            <a:extLst>
              <a:ext uri="{FF2B5EF4-FFF2-40B4-BE49-F238E27FC236}">
                <a16:creationId xmlns:a16="http://schemas.microsoft.com/office/drawing/2014/main" id="{5A7A0DCB-BAA6-47CB-AEAA-DB22B0637AA5}"/>
              </a:ext>
            </a:extLst>
          </p:cNvPr>
          <p:cNvCxnSpPr>
            <a:cxnSpLocks/>
          </p:cNvCxnSpPr>
          <p:nvPr/>
        </p:nvCxnSpPr>
        <p:spPr>
          <a:xfrm>
            <a:off x="2374605" y="921488"/>
            <a:ext cx="3551275"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445C589B-3E74-4B81-8322-9352893CEF2E}"/>
              </a:ext>
            </a:extLst>
          </p:cNvPr>
          <p:cNvPicPr>
            <a:picLocks noChangeAspect="1"/>
          </p:cNvPicPr>
          <p:nvPr/>
        </p:nvPicPr>
        <p:blipFill rotWithShape="1">
          <a:blip r:embed="rId3"/>
          <a:srcRect l="-3403" t="20316" r="370" b="23101"/>
          <a:stretch/>
        </p:blipFill>
        <p:spPr>
          <a:xfrm>
            <a:off x="5925880" y="2359332"/>
            <a:ext cx="3005657" cy="2420163"/>
          </a:xfrm>
          <a:prstGeom prst="rect">
            <a:avLst/>
          </a:prstGeom>
        </p:spPr>
      </p:pic>
      <p:cxnSp>
        <p:nvCxnSpPr>
          <p:cNvPr id="14" name="Straight Arrow Connector 13">
            <a:extLst>
              <a:ext uri="{FF2B5EF4-FFF2-40B4-BE49-F238E27FC236}">
                <a16:creationId xmlns:a16="http://schemas.microsoft.com/office/drawing/2014/main" id="{30A64142-1C0E-4F5B-AB40-DE7BAB754548}"/>
              </a:ext>
            </a:extLst>
          </p:cNvPr>
          <p:cNvCxnSpPr>
            <a:cxnSpLocks/>
            <a:endCxn id="12" idx="1"/>
          </p:cNvCxnSpPr>
          <p:nvPr/>
        </p:nvCxnSpPr>
        <p:spPr>
          <a:xfrm>
            <a:off x="3813544" y="2780574"/>
            <a:ext cx="2112336" cy="78884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C4089269-2809-4BA4-828D-53D0D6D18845}"/>
              </a:ext>
            </a:extLst>
          </p:cNvPr>
          <p:cNvSpPr txBox="1"/>
          <p:nvPr/>
        </p:nvSpPr>
        <p:spPr>
          <a:xfrm>
            <a:off x="6585098" y="1760359"/>
            <a:ext cx="1892595" cy="276999"/>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Residue after filtration</a:t>
            </a:r>
            <a:endParaRPr lang="en-IN" sz="1200" baseline="300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TextBox 16">
            <a:extLst>
              <a:ext uri="{FF2B5EF4-FFF2-40B4-BE49-F238E27FC236}">
                <a16:creationId xmlns:a16="http://schemas.microsoft.com/office/drawing/2014/main" id="{48219A00-AFEA-402A-83E2-315931E78901}"/>
              </a:ext>
            </a:extLst>
          </p:cNvPr>
          <p:cNvSpPr txBox="1"/>
          <p:nvPr/>
        </p:nvSpPr>
        <p:spPr>
          <a:xfrm>
            <a:off x="6872176" y="4778172"/>
            <a:ext cx="1421219" cy="276999"/>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Crushed residue</a:t>
            </a:r>
            <a:r>
              <a:rPr lang="en-US" sz="1200" baseline="30000" dirty="0">
                <a:latin typeface="Lato Medium" panose="020F0502020204030203" pitchFamily="34" charset="0"/>
                <a:ea typeface="Lato Medium" panose="020F0502020204030203" pitchFamily="34" charset="0"/>
                <a:cs typeface="Lato Medium" panose="020F0502020204030203" pitchFamily="34" charset="0"/>
              </a:rPr>
              <a:t>1</a:t>
            </a:r>
            <a:endParaRPr lang="en-IN" sz="1200" baseline="30000"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592646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D35AD8-ACC6-4489-8E35-8FFFDA04CBDE}"/>
              </a:ext>
            </a:extLst>
          </p:cNvPr>
          <p:cNvSpPr txBox="1"/>
          <p:nvPr/>
        </p:nvSpPr>
        <p:spPr>
          <a:xfrm>
            <a:off x="248094" y="155944"/>
            <a:ext cx="2211572" cy="369332"/>
          </a:xfrm>
          <a:prstGeom prst="rect">
            <a:avLst/>
          </a:prstGeom>
          <a:noFill/>
        </p:spPr>
        <p:txBody>
          <a:bodyPr wrap="square" rtlCol="0">
            <a:spAutoFit/>
          </a:bodyPr>
          <a:lstStyle/>
          <a:p>
            <a:r>
              <a:rPr lang="en-US" sz="1800" dirty="0">
                <a:latin typeface="Lato Medium" panose="020F0502020204030203" pitchFamily="34" charset="0"/>
                <a:ea typeface="Lato Medium" panose="020F0502020204030203" pitchFamily="34" charset="0"/>
                <a:cs typeface="Lato Medium" panose="020F0502020204030203" pitchFamily="34" charset="0"/>
              </a:rPr>
              <a:t>Results of Leaching:</a:t>
            </a:r>
            <a:endParaRPr lang="en-IN" sz="1800" dirty="0">
              <a:latin typeface="Lato Medium" panose="020F0502020204030203" pitchFamily="34" charset="0"/>
              <a:ea typeface="Lato Medium" panose="020F0502020204030203" pitchFamily="34" charset="0"/>
              <a:cs typeface="Lato Medium" panose="020F0502020204030203" pitchFamily="34" charset="0"/>
            </a:endParaRPr>
          </a:p>
        </p:txBody>
      </p:sp>
      <p:graphicFrame>
        <p:nvGraphicFramePr>
          <p:cNvPr id="6" name="Table 6">
            <a:extLst>
              <a:ext uri="{FF2B5EF4-FFF2-40B4-BE49-F238E27FC236}">
                <a16:creationId xmlns:a16="http://schemas.microsoft.com/office/drawing/2014/main" id="{42E57F6E-ACBD-4BAD-AED3-F9D2E716A937}"/>
              </a:ext>
            </a:extLst>
          </p:cNvPr>
          <p:cNvGraphicFramePr>
            <a:graphicFrameLocks noGrp="1"/>
          </p:cNvGraphicFramePr>
          <p:nvPr>
            <p:extLst>
              <p:ext uri="{D42A27DB-BD31-4B8C-83A1-F6EECF244321}">
                <p14:modId xmlns:p14="http://schemas.microsoft.com/office/powerpoint/2010/main" val="479839682"/>
              </p:ext>
            </p:extLst>
          </p:nvPr>
        </p:nvGraphicFramePr>
        <p:xfrm>
          <a:off x="248094" y="662926"/>
          <a:ext cx="3366976" cy="1044224"/>
        </p:xfrm>
        <a:graphic>
          <a:graphicData uri="http://schemas.openxmlformats.org/drawingml/2006/table">
            <a:tbl>
              <a:tblPr firstRow="1" bandRow="1">
                <a:tableStyleId>{3C2FFA5D-87B4-456A-9821-1D502468CF0F}</a:tableStyleId>
              </a:tblPr>
              <a:tblGrid>
                <a:gridCol w="1683488">
                  <a:extLst>
                    <a:ext uri="{9D8B030D-6E8A-4147-A177-3AD203B41FA5}">
                      <a16:colId xmlns:a16="http://schemas.microsoft.com/office/drawing/2014/main" val="4066416228"/>
                    </a:ext>
                  </a:extLst>
                </a:gridCol>
                <a:gridCol w="1683488">
                  <a:extLst>
                    <a:ext uri="{9D8B030D-6E8A-4147-A177-3AD203B41FA5}">
                      <a16:colId xmlns:a16="http://schemas.microsoft.com/office/drawing/2014/main" val="4011241151"/>
                    </a:ext>
                  </a:extLst>
                </a:gridCol>
              </a:tblGrid>
              <a:tr h="275669">
                <a:tc>
                  <a:txBody>
                    <a:bodyPr/>
                    <a:lstStyle/>
                    <a:p>
                      <a:pPr algn="ctr"/>
                      <a:r>
                        <a:rPr lang="en-US" dirty="0"/>
                        <a:t>Material</a:t>
                      </a:r>
                      <a:endParaRPr lang="en-IN" dirty="0"/>
                    </a:p>
                  </a:txBody>
                  <a:tcPr/>
                </a:tc>
                <a:tc>
                  <a:txBody>
                    <a:bodyPr/>
                    <a:lstStyle/>
                    <a:p>
                      <a:pPr algn="ctr"/>
                      <a:r>
                        <a:rPr lang="en-US" dirty="0"/>
                        <a:t>Weight(g)</a:t>
                      </a:r>
                      <a:endParaRPr lang="en-IN" dirty="0"/>
                    </a:p>
                  </a:txBody>
                  <a:tcPr/>
                </a:tc>
                <a:extLst>
                  <a:ext uri="{0D108BD9-81ED-4DB2-BD59-A6C34878D82A}">
                    <a16:rowId xmlns:a16="http://schemas.microsoft.com/office/drawing/2014/main" val="1711562487"/>
                  </a:ext>
                </a:extLst>
              </a:tr>
              <a:tr h="275669">
                <a:tc>
                  <a:txBody>
                    <a:bodyPr/>
                    <a:lstStyle/>
                    <a:p>
                      <a:pPr algn="ctr"/>
                      <a:r>
                        <a:rPr lang="en-US" dirty="0"/>
                        <a:t>Fe Crystals</a:t>
                      </a:r>
                      <a:endParaRPr lang="en-IN" dirty="0"/>
                    </a:p>
                  </a:txBody>
                  <a:tcPr/>
                </a:tc>
                <a:tc>
                  <a:txBody>
                    <a:bodyPr/>
                    <a:lstStyle/>
                    <a:p>
                      <a:pPr algn="ctr"/>
                      <a:r>
                        <a:rPr lang="en-US" dirty="0"/>
                        <a:t>131.23</a:t>
                      </a:r>
                      <a:endParaRPr lang="en-IN" dirty="0"/>
                    </a:p>
                  </a:txBody>
                  <a:tcPr/>
                </a:tc>
                <a:extLst>
                  <a:ext uri="{0D108BD9-81ED-4DB2-BD59-A6C34878D82A}">
                    <a16:rowId xmlns:a16="http://schemas.microsoft.com/office/drawing/2014/main" val="700354211"/>
                  </a:ext>
                </a:extLst>
              </a:tr>
              <a:tr h="434624">
                <a:tc>
                  <a:txBody>
                    <a:bodyPr/>
                    <a:lstStyle/>
                    <a:p>
                      <a:pPr algn="ctr"/>
                      <a:r>
                        <a:rPr lang="en-US" dirty="0"/>
                        <a:t>Residue(</a:t>
                      </a:r>
                      <a:r>
                        <a:rPr lang="en-US" baseline="0" dirty="0"/>
                        <a:t>NdSO</a:t>
                      </a:r>
                      <a:r>
                        <a:rPr lang="en-US" baseline="-25000" dirty="0"/>
                        <a:t>4</a:t>
                      </a:r>
                      <a:r>
                        <a:rPr lang="en-US" baseline="0" dirty="0"/>
                        <a:t>)</a:t>
                      </a:r>
                      <a:r>
                        <a:rPr lang="en-US" baseline="30000" dirty="0"/>
                        <a:t>1</a:t>
                      </a:r>
                      <a:endParaRPr lang="en-IN" baseline="30000" dirty="0"/>
                    </a:p>
                  </a:txBody>
                  <a:tcPr/>
                </a:tc>
                <a:tc>
                  <a:txBody>
                    <a:bodyPr/>
                    <a:lstStyle/>
                    <a:p>
                      <a:pPr algn="ctr"/>
                      <a:r>
                        <a:rPr lang="en-US" dirty="0"/>
                        <a:t>115.7</a:t>
                      </a:r>
                      <a:endParaRPr lang="en-IN" dirty="0"/>
                    </a:p>
                  </a:txBody>
                  <a:tcPr/>
                </a:tc>
                <a:extLst>
                  <a:ext uri="{0D108BD9-81ED-4DB2-BD59-A6C34878D82A}">
                    <a16:rowId xmlns:a16="http://schemas.microsoft.com/office/drawing/2014/main" val="1863516308"/>
                  </a:ext>
                </a:extLst>
              </a:tr>
            </a:tbl>
          </a:graphicData>
        </a:graphic>
      </p:graphicFrame>
      <p:graphicFrame>
        <p:nvGraphicFramePr>
          <p:cNvPr id="7" name="Table 7">
            <a:extLst>
              <a:ext uri="{FF2B5EF4-FFF2-40B4-BE49-F238E27FC236}">
                <a16:creationId xmlns:a16="http://schemas.microsoft.com/office/drawing/2014/main" id="{90B420C0-4F65-48E0-837E-9201F9B420A2}"/>
              </a:ext>
            </a:extLst>
          </p:cNvPr>
          <p:cNvGraphicFramePr>
            <a:graphicFrameLocks noGrp="1"/>
          </p:cNvGraphicFramePr>
          <p:nvPr>
            <p:extLst>
              <p:ext uri="{D42A27DB-BD31-4B8C-83A1-F6EECF244321}">
                <p14:modId xmlns:p14="http://schemas.microsoft.com/office/powerpoint/2010/main" val="1988075101"/>
              </p:ext>
            </p:extLst>
          </p:nvPr>
        </p:nvGraphicFramePr>
        <p:xfrm>
          <a:off x="3756836" y="630864"/>
          <a:ext cx="2488020" cy="985962"/>
        </p:xfrm>
        <a:graphic>
          <a:graphicData uri="http://schemas.openxmlformats.org/drawingml/2006/table">
            <a:tbl>
              <a:tblPr firstRow="1" bandRow="1">
                <a:tableStyleId>{3C2FFA5D-87B4-456A-9821-1D502468CF0F}</a:tableStyleId>
              </a:tblPr>
              <a:tblGrid>
                <a:gridCol w="1244010">
                  <a:extLst>
                    <a:ext uri="{9D8B030D-6E8A-4147-A177-3AD203B41FA5}">
                      <a16:colId xmlns:a16="http://schemas.microsoft.com/office/drawing/2014/main" val="2216075645"/>
                    </a:ext>
                  </a:extLst>
                </a:gridCol>
                <a:gridCol w="1244010">
                  <a:extLst>
                    <a:ext uri="{9D8B030D-6E8A-4147-A177-3AD203B41FA5}">
                      <a16:colId xmlns:a16="http://schemas.microsoft.com/office/drawing/2014/main" val="1164180269"/>
                    </a:ext>
                  </a:extLst>
                </a:gridCol>
              </a:tblGrid>
              <a:tr h="504018">
                <a:tc>
                  <a:txBody>
                    <a:bodyPr/>
                    <a:lstStyle/>
                    <a:p>
                      <a:pPr algn="ctr"/>
                      <a:r>
                        <a:rPr lang="en-US" dirty="0"/>
                        <a:t>Solution</a:t>
                      </a:r>
                      <a:endParaRPr lang="en-IN" dirty="0"/>
                    </a:p>
                  </a:txBody>
                  <a:tcPr/>
                </a:tc>
                <a:tc>
                  <a:txBody>
                    <a:bodyPr/>
                    <a:lstStyle/>
                    <a:p>
                      <a:pPr algn="ctr"/>
                      <a:r>
                        <a:rPr lang="en-US" dirty="0"/>
                        <a:t>Volume(ml)</a:t>
                      </a:r>
                      <a:endParaRPr lang="en-IN" dirty="0"/>
                    </a:p>
                  </a:txBody>
                  <a:tcPr/>
                </a:tc>
                <a:extLst>
                  <a:ext uri="{0D108BD9-81ED-4DB2-BD59-A6C34878D82A}">
                    <a16:rowId xmlns:a16="http://schemas.microsoft.com/office/drawing/2014/main" val="1918906013"/>
                  </a:ext>
                </a:extLst>
              </a:tr>
              <a:tr h="481944">
                <a:tc>
                  <a:txBody>
                    <a:bodyPr/>
                    <a:lstStyle/>
                    <a:p>
                      <a:pPr algn="ctr"/>
                      <a:r>
                        <a:rPr lang="en-US" dirty="0"/>
                        <a:t>Leach Liquor</a:t>
                      </a:r>
                      <a:endParaRPr lang="en-IN" dirty="0"/>
                    </a:p>
                  </a:txBody>
                  <a:tcPr/>
                </a:tc>
                <a:tc>
                  <a:txBody>
                    <a:bodyPr/>
                    <a:lstStyle/>
                    <a:p>
                      <a:pPr algn="ctr"/>
                      <a:r>
                        <a:rPr lang="en-US" dirty="0"/>
                        <a:t>965</a:t>
                      </a:r>
                      <a:endParaRPr lang="en-IN" dirty="0"/>
                    </a:p>
                  </a:txBody>
                  <a:tcPr/>
                </a:tc>
                <a:extLst>
                  <a:ext uri="{0D108BD9-81ED-4DB2-BD59-A6C34878D82A}">
                    <a16:rowId xmlns:a16="http://schemas.microsoft.com/office/drawing/2014/main" val="1137511448"/>
                  </a:ext>
                </a:extLst>
              </a:tr>
            </a:tbl>
          </a:graphicData>
        </a:graphic>
      </p:graphicFrame>
      <p:pic>
        <p:nvPicPr>
          <p:cNvPr id="9" name="Picture 8">
            <a:extLst>
              <a:ext uri="{FF2B5EF4-FFF2-40B4-BE49-F238E27FC236}">
                <a16:creationId xmlns:a16="http://schemas.microsoft.com/office/drawing/2014/main" id="{B6A120DB-2E68-4821-AEDE-9D3AB919570C}"/>
              </a:ext>
            </a:extLst>
          </p:cNvPr>
          <p:cNvPicPr>
            <a:picLocks noChangeAspect="1"/>
          </p:cNvPicPr>
          <p:nvPr/>
        </p:nvPicPr>
        <p:blipFill rotWithShape="1">
          <a:blip r:embed="rId2"/>
          <a:srcRect r="-2308" b="35780"/>
          <a:stretch/>
        </p:blipFill>
        <p:spPr>
          <a:xfrm>
            <a:off x="6334003" y="155944"/>
            <a:ext cx="2561903" cy="2141724"/>
          </a:xfrm>
          <a:prstGeom prst="rect">
            <a:avLst/>
          </a:prstGeom>
        </p:spPr>
      </p:pic>
      <p:sp>
        <p:nvSpPr>
          <p:cNvPr id="10" name="TextBox 9">
            <a:extLst>
              <a:ext uri="{FF2B5EF4-FFF2-40B4-BE49-F238E27FC236}">
                <a16:creationId xmlns:a16="http://schemas.microsoft.com/office/drawing/2014/main" id="{02A860D4-5F83-423D-9463-E6C93A485705}"/>
              </a:ext>
            </a:extLst>
          </p:cNvPr>
          <p:cNvSpPr txBox="1"/>
          <p:nvPr/>
        </p:nvSpPr>
        <p:spPr>
          <a:xfrm>
            <a:off x="7115358" y="2297668"/>
            <a:ext cx="999191" cy="276999"/>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Fe Crystals</a:t>
            </a:r>
            <a:endParaRPr lang="en-IN" sz="1200" baseline="30000" dirty="0">
              <a:latin typeface="Lato Medium" panose="020F0502020204030203" pitchFamily="34" charset="0"/>
              <a:ea typeface="Lato Medium" panose="020F0502020204030203" pitchFamily="34" charset="0"/>
              <a:cs typeface="Lato Medium" panose="020F0502020204030203" pitchFamily="34" charset="0"/>
            </a:endParaRPr>
          </a:p>
        </p:txBody>
      </p:sp>
      <p:graphicFrame>
        <p:nvGraphicFramePr>
          <p:cNvPr id="12" name="Table 12">
            <a:extLst>
              <a:ext uri="{FF2B5EF4-FFF2-40B4-BE49-F238E27FC236}">
                <a16:creationId xmlns:a16="http://schemas.microsoft.com/office/drawing/2014/main" id="{1E54D0E7-1973-4617-B9F2-6AE4EC869D0E}"/>
              </a:ext>
            </a:extLst>
          </p:cNvPr>
          <p:cNvGraphicFramePr>
            <a:graphicFrameLocks noGrp="1"/>
          </p:cNvGraphicFramePr>
          <p:nvPr>
            <p:extLst>
              <p:ext uri="{D42A27DB-BD31-4B8C-83A1-F6EECF244321}">
                <p14:modId xmlns:p14="http://schemas.microsoft.com/office/powerpoint/2010/main" val="1647087419"/>
              </p:ext>
            </p:extLst>
          </p:nvPr>
        </p:nvGraphicFramePr>
        <p:xfrm>
          <a:off x="106325" y="2702032"/>
          <a:ext cx="8931350" cy="1737360"/>
        </p:xfrm>
        <a:graphic>
          <a:graphicData uri="http://schemas.openxmlformats.org/drawingml/2006/table">
            <a:tbl>
              <a:tblPr firstRow="1" bandRow="1">
                <a:tableStyleId>{3C2FFA5D-87B4-456A-9821-1D502468CF0F}</a:tableStyleId>
              </a:tblPr>
              <a:tblGrid>
                <a:gridCol w="893135">
                  <a:extLst>
                    <a:ext uri="{9D8B030D-6E8A-4147-A177-3AD203B41FA5}">
                      <a16:colId xmlns:a16="http://schemas.microsoft.com/office/drawing/2014/main" val="3632614904"/>
                    </a:ext>
                  </a:extLst>
                </a:gridCol>
                <a:gridCol w="893135">
                  <a:extLst>
                    <a:ext uri="{9D8B030D-6E8A-4147-A177-3AD203B41FA5}">
                      <a16:colId xmlns:a16="http://schemas.microsoft.com/office/drawing/2014/main" val="2631702121"/>
                    </a:ext>
                  </a:extLst>
                </a:gridCol>
                <a:gridCol w="893135">
                  <a:extLst>
                    <a:ext uri="{9D8B030D-6E8A-4147-A177-3AD203B41FA5}">
                      <a16:colId xmlns:a16="http://schemas.microsoft.com/office/drawing/2014/main" val="598659065"/>
                    </a:ext>
                  </a:extLst>
                </a:gridCol>
                <a:gridCol w="893135">
                  <a:extLst>
                    <a:ext uri="{9D8B030D-6E8A-4147-A177-3AD203B41FA5}">
                      <a16:colId xmlns:a16="http://schemas.microsoft.com/office/drawing/2014/main" val="3888681394"/>
                    </a:ext>
                  </a:extLst>
                </a:gridCol>
                <a:gridCol w="893135">
                  <a:extLst>
                    <a:ext uri="{9D8B030D-6E8A-4147-A177-3AD203B41FA5}">
                      <a16:colId xmlns:a16="http://schemas.microsoft.com/office/drawing/2014/main" val="91219874"/>
                    </a:ext>
                  </a:extLst>
                </a:gridCol>
                <a:gridCol w="893135">
                  <a:extLst>
                    <a:ext uri="{9D8B030D-6E8A-4147-A177-3AD203B41FA5}">
                      <a16:colId xmlns:a16="http://schemas.microsoft.com/office/drawing/2014/main" val="1214604990"/>
                    </a:ext>
                  </a:extLst>
                </a:gridCol>
                <a:gridCol w="893135">
                  <a:extLst>
                    <a:ext uri="{9D8B030D-6E8A-4147-A177-3AD203B41FA5}">
                      <a16:colId xmlns:a16="http://schemas.microsoft.com/office/drawing/2014/main" val="1719813135"/>
                    </a:ext>
                  </a:extLst>
                </a:gridCol>
                <a:gridCol w="893135">
                  <a:extLst>
                    <a:ext uri="{9D8B030D-6E8A-4147-A177-3AD203B41FA5}">
                      <a16:colId xmlns:a16="http://schemas.microsoft.com/office/drawing/2014/main" val="1644004843"/>
                    </a:ext>
                  </a:extLst>
                </a:gridCol>
                <a:gridCol w="893135">
                  <a:extLst>
                    <a:ext uri="{9D8B030D-6E8A-4147-A177-3AD203B41FA5}">
                      <a16:colId xmlns:a16="http://schemas.microsoft.com/office/drawing/2014/main" val="2745821233"/>
                    </a:ext>
                  </a:extLst>
                </a:gridCol>
                <a:gridCol w="893135">
                  <a:extLst>
                    <a:ext uri="{9D8B030D-6E8A-4147-A177-3AD203B41FA5}">
                      <a16:colId xmlns:a16="http://schemas.microsoft.com/office/drawing/2014/main" val="2619693462"/>
                    </a:ext>
                  </a:extLst>
                </a:gridCol>
              </a:tblGrid>
              <a:tr h="0">
                <a:tc>
                  <a:txBody>
                    <a:bodyPr/>
                    <a:lstStyle/>
                    <a:p>
                      <a:pPr algn="ctr"/>
                      <a:r>
                        <a:rPr lang="en-US" dirty="0"/>
                        <a:t>Element</a:t>
                      </a:r>
                      <a:endParaRPr lang="en-IN" dirty="0"/>
                    </a:p>
                  </a:txBody>
                  <a:tcPr/>
                </a:tc>
                <a:tc>
                  <a:txBody>
                    <a:bodyPr/>
                    <a:lstStyle/>
                    <a:p>
                      <a:pPr algn="ctr"/>
                      <a:r>
                        <a:rPr lang="en-US" dirty="0"/>
                        <a:t>Percent</a:t>
                      </a: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extLst>
                  <a:ext uri="{0D108BD9-81ED-4DB2-BD59-A6C34878D82A}">
                    <a16:rowId xmlns:a16="http://schemas.microsoft.com/office/drawing/2014/main" val="247349107"/>
                  </a:ext>
                </a:extLst>
              </a:tr>
              <a:tr h="197192">
                <a:tc>
                  <a:txBody>
                    <a:bodyPr/>
                    <a:lstStyle/>
                    <a:p>
                      <a:pPr algn="ctr"/>
                      <a:r>
                        <a:rPr lang="en-US" dirty="0"/>
                        <a:t>Al</a:t>
                      </a:r>
                      <a:endParaRPr lang="en-IN" dirty="0"/>
                    </a:p>
                  </a:txBody>
                  <a:tcPr/>
                </a:tc>
                <a:tc>
                  <a:txBody>
                    <a:bodyPr/>
                    <a:lstStyle/>
                    <a:p>
                      <a:pPr algn="ctr"/>
                      <a:r>
                        <a:rPr lang="en-US" dirty="0"/>
                        <a:t>0.374%</a:t>
                      </a:r>
                      <a:endParaRPr lang="en-IN" dirty="0"/>
                    </a:p>
                  </a:txBody>
                  <a:tcPr/>
                </a:tc>
                <a:tc>
                  <a:txBody>
                    <a:bodyPr/>
                    <a:lstStyle/>
                    <a:p>
                      <a:pPr algn="ctr"/>
                      <a:r>
                        <a:rPr lang="en-US" dirty="0"/>
                        <a:t>Dy</a:t>
                      </a:r>
                      <a:endParaRPr lang="en-IN" dirty="0"/>
                    </a:p>
                  </a:txBody>
                  <a:tcPr/>
                </a:tc>
                <a:tc>
                  <a:txBody>
                    <a:bodyPr/>
                    <a:lstStyle/>
                    <a:p>
                      <a:pPr algn="ctr"/>
                      <a:r>
                        <a:rPr lang="en-US" dirty="0"/>
                        <a:t>0.3172%</a:t>
                      </a:r>
                      <a:endParaRPr lang="en-IN" dirty="0"/>
                    </a:p>
                  </a:txBody>
                  <a:tcPr/>
                </a:tc>
                <a:tc>
                  <a:txBody>
                    <a:bodyPr/>
                    <a:lstStyle/>
                    <a:p>
                      <a:pPr algn="ctr"/>
                      <a:r>
                        <a:rPr lang="en-US" dirty="0"/>
                        <a:t>Ga</a:t>
                      </a:r>
                      <a:endParaRPr lang="en-IN" dirty="0"/>
                    </a:p>
                  </a:txBody>
                  <a:tcPr/>
                </a:tc>
                <a:tc>
                  <a:txBody>
                    <a:bodyPr/>
                    <a:lstStyle/>
                    <a:p>
                      <a:pPr algn="ctr"/>
                      <a:r>
                        <a:rPr lang="en-US" dirty="0"/>
                        <a:t>-0.314%</a:t>
                      </a:r>
                      <a:endParaRPr lang="en-IN" dirty="0"/>
                    </a:p>
                  </a:txBody>
                  <a:tcPr/>
                </a:tc>
                <a:tc>
                  <a:txBody>
                    <a:bodyPr/>
                    <a:lstStyle/>
                    <a:p>
                      <a:pPr algn="ctr"/>
                      <a:r>
                        <a:rPr lang="en-US" dirty="0"/>
                        <a:t>Mo</a:t>
                      </a:r>
                      <a:endParaRPr lang="en-IN" dirty="0"/>
                    </a:p>
                  </a:txBody>
                  <a:tcPr/>
                </a:tc>
                <a:tc>
                  <a:txBody>
                    <a:bodyPr/>
                    <a:lstStyle/>
                    <a:p>
                      <a:pPr algn="ctr"/>
                      <a:r>
                        <a:rPr lang="en-US" dirty="0"/>
                        <a:t>0.0183%</a:t>
                      </a:r>
                      <a:endParaRPr lang="en-IN" dirty="0"/>
                    </a:p>
                  </a:txBody>
                  <a:tcPr/>
                </a:tc>
                <a:tc>
                  <a:txBody>
                    <a:bodyPr/>
                    <a:lstStyle/>
                    <a:p>
                      <a:pPr algn="ctr"/>
                      <a:r>
                        <a:rPr lang="en-US" dirty="0"/>
                        <a:t>S</a:t>
                      </a:r>
                      <a:endParaRPr lang="en-IN" dirty="0"/>
                    </a:p>
                  </a:txBody>
                  <a:tcPr/>
                </a:tc>
                <a:tc>
                  <a:txBody>
                    <a:bodyPr/>
                    <a:lstStyle/>
                    <a:p>
                      <a:pPr algn="ctr"/>
                      <a:r>
                        <a:rPr lang="en-US" dirty="0"/>
                        <a:t>8.892%</a:t>
                      </a:r>
                      <a:endParaRPr lang="en-IN" dirty="0"/>
                    </a:p>
                  </a:txBody>
                  <a:tcPr/>
                </a:tc>
                <a:extLst>
                  <a:ext uri="{0D108BD9-81ED-4DB2-BD59-A6C34878D82A}">
                    <a16:rowId xmlns:a16="http://schemas.microsoft.com/office/drawing/2014/main" val="2325953066"/>
                  </a:ext>
                </a:extLst>
              </a:tr>
              <a:tr h="197192">
                <a:tc>
                  <a:txBody>
                    <a:bodyPr/>
                    <a:lstStyle/>
                    <a:p>
                      <a:pPr algn="ctr"/>
                      <a:r>
                        <a:rPr lang="en-US" dirty="0"/>
                        <a:t>B</a:t>
                      </a:r>
                      <a:endParaRPr lang="en-IN" dirty="0"/>
                    </a:p>
                  </a:txBody>
                  <a:tcPr/>
                </a:tc>
                <a:tc>
                  <a:txBody>
                    <a:bodyPr/>
                    <a:lstStyle/>
                    <a:p>
                      <a:pPr algn="ctr"/>
                      <a:r>
                        <a:rPr lang="en-US" dirty="0"/>
                        <a:t>0.0048%</a:t>
                      </a:r>
                      <a:endParaRPr lang="en-IN" dirty="0"/>
                    </a:p>
                  </a:txBody>
                  <a:tcPr/>
                </a:tc>
                <a:tc>
                  <a:txBody>
                    <a:bodyPr/>
                    <a:lstStyle/>
                    <a:p>
                      <a:pPr algn="ctr"/>
                      <a:r>
                        <a:rPr lang="en-US" dirty="0"/>
                        <a:t>Er</a:t>
                      </a:r>
                      <a:endParaRPr lang="en-IN" dirty="0"/>
                    </a:p>
                  </a:txBody>
                  <a:tcPr/>
                </a:tc>
                <a:tc>
                  <a:txBody>
                    <a:bodyPr/>
                    <a:lstStyle/>
                    <a:p>
                      <a:pPr algn="ctr"/>
                      <a:r>
                        <a:rPr lang="en-US" dirty="0"/>
                        <a:t>0.0013%</a:t>
                      </a:r>
                      <a:endParaRPr lang="en-IN" dirty="0"/>
                    </a:p>
                  </a:txBody>
                  <a:tcPr/>
                </a:tc>
                <a:tc>
                  <a:txBody>
                    <a:bodyPr/>
                    <a:lstStyle/>
                    <a:p>
                      <a:pPr algn="ctr"/>
                      <a:r>
                        <a:rPr lang="en-US" dirty="0"/>
                        <a:t>La</a:t>
                      </a:r>
                      <a:endParaRPr lang="en-IN" dirty="0"/>
                    </a:p>
                  </a:txBody>
                  <a:tcPr/>
                </a:tc>
                <a:tc>
                  <a:txBody>
                    <a:bodyPr/>
                    <a:lstStyle/>
                    <a:p>
                      <a:pPr algn="ctr"/>
                      <a:r>
                        <a:rPr lang="en-US" dirty="0"/>
                        <a:t>0.0122%</a:t>
                      </a:r>
                      <a:endParaRPr lang="en-IN" dirty="0"/>
                    </a:p>
                  </a:txBody>
                  <a:tcPr/>
                </a:tc>
                <a:tc>
                  <a:txBody>
                    <a:bodyPr/>
                    <a:lstStyle/>
                    <a:p>
                      <a:pPr algn="ctr"/>
                      <a:r>
                        <a:rPr lang="en-US" dirty="0">
                          <a:solidFill>
                            <a:srgbClr val="FF0000"/>
                          </a:solidFill>
                        </a:rPr>
                        <a:t>Nd</a:t>
                      </a:r>
                      <a:endParaRPr lang="en-IN" dirty="0">
                        <a:solidFill>
                          <a:srgbClr val="FF0000"/>
                        </a:solidFill>
                      </a:endParaRPr>
                    </a:p>
                  </a:txBody>
                  <a:tcPr/>
                </a:tc>
                <a:tc>
                  <a:txBody>
                    <a:bodyPr/>
                    <a:lstStyle/>
                    <a:p>
                      <a:pPr algn="ctr"/>
                      <a:r>
                        <a:rPr lang="en-US" dirty="0">
                          <a:solidFill>
                            <a:srgbClr val="FF0000"/>
                          </a:solidFill>
                        </a:rPr>
                        <a:t>21.68%</a:t>
                      </a:r>
                      <a:endParaRPr lang="en-IN" dirty="0">
                        <a:solidFill>
                          <a:srgbClr val="FF0000"/>
                        </a:solidFill>
                      </a:endParaRPr>
                    </a:p>
                  </a:txBody>
                  <a:tcPr/>
                </a:tc>
                <a:tc>
                  <a:txBody>
                    <a:bodyPr/>
                    <a:lstStyle/>
                    <a:p>
                      <a:pPr algn="ctr"/>
                      <a:r>
                        <a:rPr lang="en-US" dirty="0"/>
                        <a:t>Tb</a:t>
                      </a:r>
                      <a:endParaRPr lang="en-IN" dirty="0"/>
                    </a:p>
                  </a:txBody>
                  <a:tcPr/>
                </a:tc>
                <a:tc>
                  <a:txBody>
                    <a:bodyPr/>
                    <a:lstStyle/>
                    <a:p>
                      <a:pPr algn="ctr"/>
                      <a:r>
                        <a:rPr lang="en-US" dirty="0"/>
                        <a:t>0.045%</a:t>
                      </a:r>
                      <a:endParaRPr lang="en-IN" dirty="0"/>
                    </a:p>
                  </a:txBody>
                  <a:tcPr/>
                </a:tc>
                <a:extLst>
                  <a:ext uri="{0D108BD9-81ED-4DB2-BD59-A6C34878D82A}">
                    <a16:rowId xmlns:a16="http://schemas.microsoft.com/office/drawing/2014/main" val="1175363298"/>
                  </a:ext>
                </a:extLst>
              </a:tr>
              <a:tr h="197192">
                <a:tc>
                  <a:txBody>
                    <a:bodyPr/>
                    <a:lstStyle/>
                    <a:p>
                      <a:pPr algn="ctr"/>
                      <a:r>
                        <a:rPr lang="en-US" dirty="0"/>
                        <a:t>Co</a:t>
                      </a:r>
                      <a:endParaRPr lang="en-IN" dirty="0"/>
                    </a:p>
                  </a:txBody>
                  <a:tcPr/>
                </a:tc>
                <a:tc>
                  <a:txBody>
                    <a:bodyPr/>
                    <a:lstStyle/>
                    <a:p>
                      <a:pPr algn="ctr"/>
                      <a:r>
                        <a:rPr lang="en-US" dirty="0"/>
                        <a:t>0.0153%</a:t>
                      </a:r>
                      <a:endParaRPr lang="en-IN" dirty="0"/>
                    </a:p>
                  </a:txBody>
                  <a:tcPr/>
                </a:tc>
                <a:tc>
                  <a:txBody>
                    <a:bodyPr/>
                    <a:lstStyle/>
                    <a:p>
                      <a:pPr algn="ctr"/>
                      <a:r>
                        <a:rPr lang="en-US" dirty="0"/>
                        <a:t>Eu</a:t>
                      </a:r>
                      <a:endParaRPr lang="en-IN" dirty="0"/>
                    </a:p>
                  </a:txBody>
                  <a:tcPr/>
                </a:tc>
                <a:tc>
                  <a:txBody>
                    <a:bodyPr/>
                    <a:lstStyle/>
                    <a:p>
                      <a:pPr algn="ctr"/>
                      <a:r>
                        <a:rPr lang="en-US" dirty="0"/>
                        <a:t>0.0365%</a:t>
                      </a:r>
                      <a:endParaRPr lang="en-IN" dirty="0"/>
                    </a:p>
                  </a:txBody>
                  <a:tcPr/>
                </a:tc>
                <a:tc>
                  <a:txBody>
                    <a:bodyPr/>
                    <a:lstStyle/>
                    <a:p>
                      <a:pPr algn="ctr"/>
                      <a:r>
                        <a:rPr lang="en-US" dirty="0"/>
                        <a:t>Li</a:t>
                      </a:r>
                      <a:endParaRPr lang="en-IN" dirty="0"/>
                    </a:p>
                  </a:txBody>
                  <a:tcPr/>
                </a:tc>
                <a:tc>
                  <a:txBody>
                    <a:bodyPr/>
                    <a:lstStyle/>
                    <a:p>
                      <a:pPr algn="ctr"/>
                      <a:r>
                        <a:rPr lang="en-US" dirty="0"/>
                        <a:t>0.05%</a:t>
                      </a:r>
                      <a:endParaRPr lang="en-IN" dirty="0"/>
                    </a:p>
                  </a:txBody>
                  <a:tcPr/>
                </a:tc>
                <a:tc>
                  <a:txBody>
                    <a:bodyPr/>
                    <a:lstStyle/>
                    <a:p>
                      <a:pPr algn="ctr"/>
                      <a:r>
                        <a:rPr lang="en-US" dirty="0"/>
                        <a:t>Ni</a:t>
                      </a:r>
                      <a:endParaRPr lang="en-IN" dirty="0"/>
                    </a:p>
                  </a:txBody>
                  <a:tcPr/>
                </a:tc>
                <a:tc>
                  <a:txBody>
                    <a:bodyPr/>
                    <a:lstStyle/>
                    <a:p>
                      <a:pPr algn="ctr"/>
                      <a:r>
                        <a:rPr lang="en-US" dirty="0"/>
                        <a:t>2.434%</a:t>
                      </a:r>
                      <a:endParaRPr lang="en-IN" dirty="0"/>
                    </a:p>
                  </a:txBody>
                  <a:tcPr/>
                </a:tc>
                <a:tc>
                  <a:txBody>
                    <a:bodyPr/>
                    <a:lstStyle/>
                    <a:p>
                      <a:pPr algn="ctr"/>
                      <a:r>
                        <a:rPr lang="en-US" dirty="0"/>
                        <a:t>Ti</a:t>
                      </a:r>
                      <a:endParaRPr lang="en-IN" dirty="0"/>
                    </a:p>
                  </a:txBody>
                  <a:tcPr/>
                </a:tc>
                <a:tc>
                  <a:txBody>
                    <a:bodyPr/>
                    <a:lstStyle/>
                    <a:p>
                      <a:pPr algn="ctr"/>
                      <a:r>
                        <a:rPr lang="en-US" dirty="0"/>
                        <a:t>0.0009%</a:t>
                      </a:r>
                      <a:endParaRPr lang="en-IN" dirty="0"/>
                    </a:p>
                  </a:txBody>
                  <a:tcPr/>
                </a:tc>
                <a:extLst>
                  <a:ext uri="{0D108BD9-81ED-4DB2-BD59-A6C34878D82A}">
                    <a16:rowId xmlns:a16="http://schemas.microsoft.com/office/drawing/2014/main" val="2317435509"/>
                  </a:ext>
                </a:extLst>
              </a:tr>
              <a:tr h="0">
                <a:tc>
                  <a:txBody>
                    <a:bodyPr/>
                    <a:lstStyle/>
                    <a:p>
                      <a:pPr algn="ctr"/>
                      <a:r>
                        <a:rPr lang="en-US" dirty="0"/>
                        <a:t>Cu</a:t>
                      </a:r>
                      <a:endParaRPr lang="en-IN" dirty="0"/>
                    </a:p>
                  </a:txBody>
                  <a:tcPr/>
                </a:tc>
                <a:tc>
                  <a:txBody>
                    <a:bodyPr/>
                    <a:lstStyle/>
                    <a:p>
                      <a:pPr algn="ctr"/>
                      <a:r>
                        <a:rPr lang="en-US" dirty="0"/>
                        <a:t>0.195%</a:t>
                      </a:r>
                      <a:endParaRPr lang="en-IN" dirty="0"/>
                    </a:p>
                  </a:txBody>
                  <a:tcPr/>
                </a:tc>
                <a:tc>
                  <a:txBody>
                    <a:bodyPr/>
                    <a:lstStyle/>
                    <a:p>
                      <a:pPr algn="ctr"/>
                      <a:r>
                        <a:rPr lang="en-US" dirty="0"/>
                        <a:t>Fe</a:t>
                      </a:r>
                      <a:endParaRPr lang="en-IN" dirty="0"/>
                    </a:p>
                  </a:txBody>
                  <a:tcPr/>
                </a:tc>
                <a:tc>
                  <a:txBody>
                    <a:bodyPr/>
                    <a:lstStyle/>
                    <a:p>
                      <a:pPr algn="ctr"/>
                      <a:r>
                        <a:rPr lang="en-US" dirty="0"/>
                        <a:t>0.6472%</a:t>
                      </a:r>
                      <a:endParaRPr lang="en-IN" dirty="0"/>
                    </a:p>
                  </a:txBody>
                  <a:tcPr/>
                </a:tc>
                <a:tc>
                  <a:txBody>
                    <a:bodyPr/>
                    <a:lstStyle/>
                    <a:p>
                      <a:pPr algn="ctr"/>
                      <a:r>
                        <a:rPr lang="en-US" dirty="0"/>
                        <a:t>Mn</a:t>
                      </a:r>
                      <a:endParaRPr lang="en-IN" dirty="0"/>
                    </a:p>
                  </a:txBody>
                  <a:tcPr/>
                </a:tc>
                <a:tc>
                  <a:txBody>
                    <a:bodyPr/>
                    <a:lstStyle/>
                    <a:p>
                      <a:pPr algn="ctr"/>
                      <a:r>
                        <a:rPr lang="en-US" dirty="0"/>
                        <a:t>0.0036%</a:t>
                      </a:r>
                      <a:endParaRPr lang="en-IN" dirty="0"/>
                    </a:p>
                  </a:txBody>
                  <a:tcPr/>
                </a:tc>
                <a:tc>
                  <a:txBody>
                    <a:bodyPr/>
                    <a:lstStyle/>
                    <a:p>
                      <a:pPr algn="ctr"/>
                      <a:r>
                        <a:rPr lang="en-US" dirty="0"/>
                        <a:t>Pr</a:t>
                      </a:r>
                      <a:endParaRPr lang="en-IN" dirty="0"/>
                    </a:p>
                  </a:txBody>
                  <a:tcPr/>
                </a:tc>
                <a:tc>
                  <a:txBody>
                    <a:bodyPr/>
                    <a:lstStyle/>
                    <a:p>
                      <a:pPr algn="ctr"/>
                      <a:r>
                        <a:rPr lang="en-US" dirty="0"/>
                        <a:t>4.115%</a:t>
                      </a:r>
                      <a:endParaRPr lang="en-IN" dirty="0"/>
                    </a:p>
                  </a:txBody>
                  <a:tcPr/>
                </a:tc>
                <a:tc>
                  <a:txBody>
                    <a:bodyPr/>
                    <a:lstStyle/>
                    <a:p>
                      <a:pPr algn="ctr"/>
                      <a:r>
                        <a:rPr lang="en-US" dirty="0"/>
                        <a:t>----</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858730490"/>
                  </a:ext>
                </a:extLst>
              </a:tr>
            </a:tbl>
          </a:graphicData>
        </a:graphic>
      </p:graphicFrame>
      <p:sp>
        <p:nvSpPr>
          <p:cNvPr id="13" name="TextBox 12">
            <a:extLst>
              <a:ext uri="{FF2B5EF4-FFF2-40B4-BE49-F238E27FC236}">
                <a16:creationId xmlns:a16="http://schemas.microsoft.com/office/drawing/2014/main" id="{C69B4933-D21E-4E64-B681-F0C7183A59F3}"/>
              </a:ext>
            </a:extLst>
          </p:cNvPr>
          <p:cNvSpPr txBox="1"/>
          <p:nvPr/>
        </p:nvSpPr>
        <p:spPr>
          <a:xfrm>
            <a:off x="0" y="2390103"/>
            <a:ext cx="3756838" cy="307777"/>
          </a:xfrm>
          <a:prstGeom prst="rect">
            <a:avLst/>
          </a:prstGeom>
          <a:noFill/>
        </p:spPr>
        <p:txBody>
          <a:bodyPr wrap="square" rtlCol="0">
            <a:spAutoFit/>
          </a:bodyPr>
          <a:lstStyle/>
          <a:p>
            <a:pPr algn="ctr"/>
            <a:r>
              <a:rPr lang="en-US" dirty="0">
                <a:latin typeface="Lato Medium" panose="020F0502020204030203" pitchFamily="34" charset="0"/>
                <a:ea typeface="Lato Medium" panose="020F0502020204030203" pitchFamily="34" charset="0"/>
                <a:cs typeface="Lato Medium" panose="020F0502020204030203" pitchFamily="34" charset="0"/>
              </a:rPr>
              <a:t>ICP-OES Results of NdSO</a:t>
            </a:r>
            <a:r>
              <a:rPr lang="en-US" baseline="-25000" dirty="0">
                <a:latin typeface="Lato Medium" panose="020F0502020204030203" pitchFamily="34" charset="0"/>
                <a:ea typeface="Lato Medium" panose="020F0502020204030203" pitchFamily="34" charset="0"/>
                <a:cs typeface="Lato Medium" panose="020F0502020204030203" pitchFamily="34" charset="0"/>
              </a:rPr>
              <a:t>4 </a:t>
            </a:r>
            <a:r>
              <a:rPr lang="en-US" dirty="0">
                <a:latin typeface="Lato Medium" panose="020F0502020204030203" pitchFamily="34" charset="0"/>
                <a:ea typeface="Lato Medium" panose="020F0502020204030203" pitchFamily="34" charset="0"/>
                <a:cs typeface="Lato Medium" panose="020F0502020204030203" pitchFamily="34" charset="0"/>
              </a:rPr>
              <a:t>powder: Table 2</a:t>
            </a:r>
            <a:endParaRPr lang="en-IN"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353767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CE91208A-A4CB-4551-9638-087F702AAEF3}"/>
              </a:ext>
            </a:extLst>
          </p:cNvPr>
          <p:cNvGraphicFramePr>
            <a:graphicFrameLocks noGrp="1"/>
          </p:cNvGraphicFramePr>
          <p:nvPr>
            <p:extLst>
              <p:ext uri="{D42A27DB-BD31-4B8C-83A1-F6EECF244321}">
                <p14:modId xmlns:p14="http://schemas.microsoft.com/office/powerpoint/2010/main" val="1451187819"/>
              </p:ext>
            </p:extLst>
          </p:nvPr>
        </p:nvGraphicFramePr>
        <p:xfrm>
          <a:off x="106325" y="1092971"/>
          <a:ext cx="8931350" cy="1969206"/>
        </p:xfrm>
        <a:graphic>
          <a:graphicData uri="http://schemas.openxmlformats.org/drawingml/2006/table">
            <a:tbl>
              <a:tblPr firstRow="1" bandRow="1">
                <a:tableStyleId>{3C2FFA5D-87B4-456A-9821-1D502468CF0F}</a:tableStyleId>
              </a:tblPr>
              <a:tblGrid>
                <a:gridCol w="893135">
                  <a:extLst>
                    <a:ext uri="{9D8B030D-6E8A-4147-A177-3AD203B41FA5}">
                      <a16:colId xmlns:a16="http://schemas.microsoft.com/office/drawing/2014/main" val="3632614904"/>
                    </a:ext>
                  </a:extLst>
                </a:gridCol>
                <a:gridCol w="893135">
                  <a:extLst>
                    <a:ext uri="{9D8B030D-6E8A-4147-A177-3AD203B41FA5}">
                      <a16:colId xmlns:a16="http://schemas.microsoft.com/office/drawing/2014/main" val="2631702121"/>
                    </a:ext>
                  </a:extLst>
                </a:gridCol>
                <a:gridCol w="893135">
                  <a:extLst>
                    <a:ext uri="{9D8B030D-6E8A-4147-A177-3AD203B41FA5}">
                      <a16:colId xmlns:a16="http://schemas.microsoft.com/office/drawing/2014/main" val="598659065"/>
                    </a:ext>
                  </a:extLst>
                </a:gridCol>
                <a:gridCol w="893135">
                  <a:extLst>
                    <a:ext uri="{9D8B030D-6E8A-4147-A177-3AD203B41FA5}">
                      <a16:colId xmlns:a16="http://schemas.microsoft.com/office/drawing/2014/main" val="3888681394"/>
                    </a:ext>
                  </a:extLst>
                </a:gridCol>
                <a:gridCol w="893135">
                  <a:extLst>
                    <a:ext uri="{9D8B030D-6E8A-4147-A177-3AD203B41FA5}">
                      <a16:colId xmlns:a16="http://schemas.microsoft.com/office/drawing/2014/main" val="91219874"/>
                    </a:ext>
                  </a:extLst>
                </a:gridCol>
                <a:gridCol w="893135">
                  <a:extLst>
                    <a:ext uri="{9D8B030D-6E8A-4147-A177-3AD203B41FA5}">
                      <a16:colId xmlns:a16="http://schemas.microsoft.com/office/drawing/2014/main" val="1214604990"/>
                    </a:ext>
                  </a:extLst>
                </a:gridCol>
                <a:gridCol w="893135">
                  <a:extLst>
                    <a:ext uri="{9D8B030D-6E8A-4147-A177-3AD203B41FA5}">
                      <a16:colId xmlns:a16="http://schemas.microsoft.com/office/drawing/2014/main" val="1719813135"/>
                    </a:ext>
                  </a:extLst>
                </a:gridCol>
                <a:gridCol w="893135">
                  <a:extLst>
                    <a:ext uri="{9D8B030D-6E8A-4147-A177-3AD203B41FA5}">
                      <a16:colId xmlns:a16="http://schemas.microsoft.com/office/drawing/2014/main" val="1644004843"/>
                    </a:ext>
                  </a:extLst>
                </a:gridCol>
                <a:gridCol w="893135">
                  <a:extLst>
                    <a:ext uri="{9D8B030D-6E8A-4147-A177-3AD203B41FA5}">
                      <a16:colId xmlns:a16="http://schemas.microsoft.com/office/drawing/2014/main" val="2745821233"/>
                    </a:ext>
                  </a:extLst>
                </a:gridCol>
                <a:gridCol w="893135">
                  <a:extLst>
                    <a:ext uri="{9D8B030D-6E8A-4147-A177-3AD203B41FA5}">
                      <a16:colId xmlns:a16="http://schemas.microsoft.com/office/drawing/2014/main" val="2619693462"/>
                    </a:ext>
                  </a:extLst>
                </a:gridCol>
              </a:tblGrid>
              <a:tr h="578851">
                <a:tc>
                  <a:txBody>
                    <a:bodyPr/>
                    <a:lstStyle/>
                    <a:p>
                      <a:pPr algn="ctr"/>
                      <a:r>
                        <a:rPr lang="en-US" dirty="0"/>
                        <a:t>Element</a:t>
                      </a:r>
                      <a:endParaRPr lang="en-IN" dirty="0"/>
                    </a:p>
                  </a:txBody>
                  <a:tcPr/>
                </a:tc>
                <a:tc>
                  <a:txBody>
                    <a:bodyPr/>
                    <a:lstStyle/>
                    <a:p>
                      <a:pPr algn="ctr"/>
                      <a:r>
                        <a:rPr lang="en-US" dirty="0"/>
                        <a:t>Percent</a:t>
                      </a: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extLst>
                  <a:ext uri="{0D108BD9-81ED-4DB2-BD59-A6C34878D82A}">
                    <a16:rowId xmlns:a16="http://schemas.microsoft.com/office/drawing/2014/main" val="247349107"/>
                  </a:ext>
                </a:extLst>
              </a:tr>
              <a:tr h="340500">
                <a:tc>
                  <a:txBody>
                    <a:bodyPr/>
                    <a:lstStyle/>
                    <a:p>
                      <a:pPr algn="ctr"/>
                      <a:r>
                        <a:rPr lang="en-US" dirty="0"/>
                        <a:t>Al</a:t>
                      </a:r>
                      <a:endParaRPr lang="en-IN" dirty="0"/>
                    </a:p>
                  </a:txBody>
                  <a:tcPr/>
                </a:tc>
                <a:tc>
                  <a:txBody>
                    <a:bodyPr/>
                    <a:lstStyle/>
                    <a:p>
                      <a:pPr algn="ctr"/>
                      <a:r>
                        <a:rPr lang="en-US" dirty="0"/>
                        <a:t>0.0022%</a:t>
                      </a:r>
                      <a:endParaRPr lang="en-IN" dirty="0"/>
                    </a:p>
                  </a:txBody>
                  <a:tcPr/>
                </a:tc>
                <a:tc>
                  <a:txBody>
                    <a:bodyPr/>
                    <a:lstStyle/>
                    <a:p>
                      <a:pPr algn="ctr"/>
                      <a:r>
                        <a:rPr lang="en-US" dirty="0"/>
                        <a:t>Dy</a:t>
                      </a:r>
                      <a:endParaRPr lang="en-IN" dirty="0"/>
                    </a:p>
                  </a:txBody>
                  <a:tcPr/>
                </a:tc>
                <a:tc>
                  <a:txBody>
                    <a:bodyPr/>
                    <a:lstStyle/>
                    <a:p>
                      <a:pPr algn="ctr"/>
                      <a:r>
                        <a:rPr lang="en-US" dirty="0"/>
                        <a:t>0.0046%</a:t>
                      </a:r>
                      <a:endParaRPr lang="en-IN" dirty="0"/>
                    </a:p>
                  </a:txBody>
                  <a:tcPr/>
                </a:tc>
                <a:tc>
                  <a:txBody>
                    <a:bodyPr/>
                    <a:lstStyle/>
                    <a:p>
                      <a:pPr algn="ctr"/>
                      <a:r>
                        <a:rPr lang="en-US" dirty="0"/>
                        <a:t>Ga</a:t>
                      </a:r>
                      <a:endParaRPr lang="en-IN" dirty="0"/>
                    </a:p>
                  </a:txBody>
                  <a:tcPr/>
                </a:tc>
                <a:tc>
                  <a:txBody>
                    <a:bodyPr/>
                    <a:lstStyle/>
                    <a:p>
                      <a:pPr algn="ctr"/>
                      <a:r>
                        <a:rPr lang="en-US" dirty="0"/>
                        <a:t>0.0005%</a:t>
                      </a:r>
                      <a:endParaRPr lang="en-IN" dirty="0"/>
                    </a:p>
                  </a:txBody>
                  <a:tcPr/>
                </a:tc>
                <a:tc>
                  <a:txBody>
                    <a:bodyPr/>
                    <a:lstStyle/>
                    <a:p>
                      <a:pPr algn="ctr"/>
                      <a:r>
                        <a:rPr lang="en-US" dirty="0"/>
                        <a:t>Mo</a:t>
                      </a:r>
                      <a:endParaRPr lang="en-IN" dirty="0"/>
                    </a:p>
                  </a:txBody>
                  <a:tcPr/>
                </a:tc>
                <a:tc>
                  <a:txBody>
                    <a:bodyPr/>
                    <a:lstStyle/>
                    <a:p>
                      <a:pPr algn="ctr"/>
                      <a:r>
                        <a:rPr lang="en-US" dirty="0"/>
                        <a:t>~0.00%</a:t>
                      </a:r>
                      <a:endParaRPr lang="en-IN" dirty="0"/>
                    </a:p>
                  </a:txBody>
                  <a:tcPr/>
                </a:tc>
                <a:tc>
                  <a:txBody>
                    <a:bodyPr/>
                    <a:lstStyle/>
                    <a:p>
                      <a:pPr algn="ctr"/>
                      <a:r>
                        <a:rPr lang="en-US" dirty="0"/>
                        <a:t>S</a:t>
                      </a:r>
                      <a:endParaRPr lang="en-IN" dirty="0"/>
                    </a:p>
                  </a:txBody>
                  <a:tcPr/>
                </a:tc>
                <a:tc>
                  <a:txBody>
                    <a:bodyPr/>
                    <a:lstStyle/>
                    <a:p>
                      <a:pPr algn="ctr"/>
                      <a:r>
                        <a:rPr lang="en-US" dirty="0"/>
                        <a:t>0.3469%</a:t>
                      </a:r>
                      <a:endParaRPr lang="en-IN" dirty="0"/>
                    </a:p>
                  </a:txBody>
                  <a:tcPr/>
                </a:tc>
                <a:extLst>
                  <a:ext uri="{0D108BD9-81ED-4DB2-BD59-A6C34878D82A}">
                    <a16:rowId xmlns:a16="http://schemas.microsoft.com/office/drawing/2014/main" val="2325953066"/>
                  </a:ext>
                </a:extLst>
              </a:tr>
              <a:tr h="340500">
                <a:tc>
                  <a:txBody>
                    <a:bodyPr/>
                    <a:lstStyle/>
                    <a:p>
                      <a:pPr algn="ctr"/>
                      <a:r>
                        <a:rPr lang="en-US" dirty="0"/>
                        <a:t>B</a:t>
                      </a:r>
                      <a:endParaRPr lang="en-IN" dirty="0"/>
                    </a:p>
                  </a:txBody>
                  <a:tcPr/>
                </a:tc>
                <a:tc>
                  <a:txBody>
                    <a:bodyPr/>
                    <a:lstStyle/>
                    <a:p>
                      <a:pPr algn="ctr"/>
                      <a:r>
                        <a:rPr lang="en-US" dirty="0"/>
                        <a:t>0.0078%</a:t>
                      </a:r>
                      <a:endParaRPr lang="en-IN" dirty="0"/>
                    </a:p>
                  </a:txBody>
                  <a:tcPr/>
                </a:tc>
                <a:tc>
                  <a:txBody>
                    <a:bodyPr/>
                    <a:lstStyle/>
                    <a:p>
                      <a:pPr algn="ctr"/>
                      <a:r>
                        <a:rPr lang="en-US" dirty="0"/>
                        <a:t>Er</a:t>
                      </a:r>
                      <a:endParaRPr lang="en-IN" dirty="0"/>
                    </a:p>
                  </a:txBody>
                  <a:tcPr/>
                </a:tc>
                <a:tc>
                  <a:txBody>
                    <a:bodyPr/>
                    <a:lstStyle/>
                    <a:p>
                      <a:pPr algn="ctr"/>
                      <a:r>
                        <a:rPr lang="en-US" dirty="0"/>
                        <a:t>~0.00%</a:t>
                      </a:r>
                      <a:endParaRPr lang="en-IN" dirty="0"/>
                    </a:p>
                  </a:txBody>
                  <a:tcPr/>
                </a:tc>
                <a:tc>
                  <a:txBody>
                    <a:bodyPr/>
                    <a:lstStyle/>
                    <a:p>
                      <a:pPr algn="ctr"/>
                      <a:r>
                        <a:rPr lang="en-US" dirty="0"/>
                        <a:t>La</a:t>
                      </a:r>
                      <a:endParaRPr lang="en-IN" dirty="0"/>
                    </a:p>
                  </a:txBody>
                  <a:tcPr/>
                </a:tc>
                <a:tc>
                  <a:txBody>
                    <a:bodyPr/>
                    <a:lstStyle/>
                    <a:p>
                      <a:pPr algn="ctr"/>
                      <a:r>
                        <a:rPr lang="en-US" dirty="0"/>
                        <a:t>~0.00%</a:t>
                      </a:r>
                      <a:endParaRPr lang="en-IN" dirty="0"/>
                    </a:p>
                  </a:txBody>
                  <a:tcPr/>
                </a:tc>
                <a:tc>
                  <a:txBody>
                    <a:bodyPr/>
                    <a:lstStyle/>
                    <a:p>
                      <a:pPr algn="ctr"/>
                      <a:r>
                        <a:rPr lang="en-US" dirty="0">
                          <a:solidFill>
                            <a:srgbClr val="FF0000"/>
                          </a:solidFill>
                        </a:rPr>
                        <a:t>Nd</a:t>
                      </a:r>
                      <a:endParaRPr lang="en-IN" dirty="0">
                        <a:solidFill>
                          <a:srgbClr val="FF0000"/>
                        </a:solidFill>
                      </a:endParaRPr>
                    </a:p>
                  </a:txBody>
                  <a:tcPr/>
                </a:tc>
                <a:tc>
                  <a:txBody>
                    <a:bodyPr/>
                    <a:lstStyle/>
                    <a:p>
                      <a:pPr algn="ctr"/>
                      <a:r>
                        <a:rPr lang="en-US" dirty="0">
                          <a:solidFill>
                            <a:srgbClr val="FF0000"/>
                          </a:solidFill>
                        </a:rPr>
                        <a:t>0.018%</a:t>
                      </a:r>
                      <a:endParaRPr lang="en-IN" dirty="0">
                        <a:solidFill>
                          <a:srgbClr val="FF0000"/>
                        </a:solidFill>
                      </a:endParaRPr>
                    </a:p>
                  </a:txBody>
                  <a:tcPr/>
                </a:tc>
                <a:tc>
                  <a:txBody>
                    <a:bodyPr/>
                    <a:lstStyle/>
                    <a:p>
                      <a:pPr algn="ctr"/>
                      <a:r>
                        <a:rPr lang="en-US" dirty="0"/>
                        <a:t>Tb</a:t>
                      </a:r>
                      <a:endParaRPr lang="en-IN" dirty="0"/>
                    </a:p>
                  </a:txBody>
                  <a:tcPr/>
                </a:tc>
                <a:tc>
                  <a:txBody>
                    <a:bodyPr/>
                    <a:lstStyle/>
                    <a:p>
                      <a:pPr algn="ctr"/>
                      <a:r>
                        <a:rPr lang="en-US" dirty="0"/>
                        <a:t>0.0004%</a:t>
                      </a:r>
                      <a:endParaRPr lang="en-IN" dirty="0"/>
                    </a:p>
                  </a:txBody>
                  <a:tcPr/>
                </a:tc>
                <a:extLst>
                  <a:ext uri="{0D108BD9-81ED-4DB2-BD59-A6C34878D82A}">
                    <a16:rowId xmlns:a16="http://schemas.microsoft.com/office/drawing/2014/main" val="1175363298"/>
                  </a:ext>
                </a:extLst>
              </a:tr>
              <a:tr h="340500">
                <a:tc>
                  <a:txBody>
                    <a:bodyPr/>
                    <a:lstStyle/>
                    <a:p>
                      <a:pPr algn="ctr"/>
                      <a:r>
                        <a:rPr lang="en-US" dirty="0"/>
                        <a:t>Co</a:t>
                      </a:r>
                      <a:endParaRPr lang="en-IN" dirty="0"/>
                    </a:p>
                  </a:txBody>
                  <a:tcPr/>
                </a:tc>
                <a:tc>
                  <a:txBody>
                    <a:bodyPr/>
                    <a:lstStyle/>
                    <a:p>
                      <a:pPr algn="ctr"/>
                      <a:r>
                        <a:rPr lang="en-US" dirty="0"/>
                        <a:t>0.0050%</a:t>
                      </a:r>
                      <a:endParaRPr lang="en-IN" dirty="0"/>
                    </a:p>
                  </a:txBody>
                  <a:tcPr/>
                </a:tc>
                <a:tc>
                  <a:txBody>
                    <a:bodyPr/>
                    <a:lstStyle/>
                    <a:p>
                      <a:pPr algn="ctr"/>
                      <a:r>
                        <a:rPr lang="en-US" dirty="0"/>
                        <a:t>Eu</a:t>
                      </a:r>
                      <a:endParaRPr lang="en-IN" dirty="0"/>
                    </a:p>
                  </a:txBody>
                  <a:tcPr/>
                </a:tc>
                <a:tc>
                  <a:txBody>
                    <a:bodyPr/>
                    <a:lstStyle/>
                    <a:p>
                      <a:pPr algn="ctr"/>
                      <a:r>
                        <a:rPr lang="en-US" dirty="0"/>
                        <a:t>~0.005%</a:t>
                      </a:r>
                      <a:endParaRPr lang="en-IN" dirty="0"/>
                    </a:p>
                  </a:txBody>
                  <a:tcPr/>
                </a:tc>
                <a:tc>
                  <a:txBody>
                    <a:bodyPr/>
                    <a:lstStyle/>
                    <a:p>
                      <a:pPr algn="ctr"/>
                      <a:r>
                        <a:rPr lang="en-US" dirty="0"/>
                        <a:t>Li</a:t>
                      </a:r>
                      <a:endParaRPr lang="en-IN" dirty="0"/>
                    </a:p>
                  </a:txBody>
                  <a:tcPr/>
                </a:tc>
                <a:tc>
                  <a:txBody>
                    <a:bodyPr/>
                    <a:lstStyle/>
                    <a:p>
                      <a:pPr algn="ctr"/>
                      <a:r>
                        <a:rPr lang="en-US" dirty="0"/>
                        <a:t>~0.00%</a:t>
                      </a:r>
                      <a:endParaRPr lang="en-IN" dirty="0"/>
                    </a:p>
                  </a:txBody>
                  <a:tcPr/>
                </a:tc>
                <a:tc>
                  <a:txBody>
                    <a:bodyPr/>
                    <a:lstStyle/>
                    <a:p>
                      <a:pPr algn="ctr"/>
                      <a:r>
                        <a:rPr lang="en-US" dirty="0"/>
                        <a:t>Ni</a:t>
                      </a:r>
                      <a:endParaRPr lang="en-IN" dirty="0"/>
                    </a:p>
                  </a:txBody>
                  <a:tcPr/>
                </a:tc>
                <a:tc>
                  <a:txBody>
                    <a:bodyPr/>
                    <a:lstStyle/>
                    <a:p>
                      <a:pPr algn="ctr"/>
                      <a:r>
                        <a:rPr lang="en-US" dirty="0"/>
                        <a:t>0.0016%</a:t>
                      </a:r>
                      <a:endParaRPr lang="en-IN" dirty="0"/>
                    </a:p>
                  </a:txBody>
                  <a:tcPr/>
                </a:tc>
                <a:tc>
                  <a:txBody>
                    <a:bodyPr/>
                    <a:lstStyle/>
                    <a:p>
                      <a:pPr algn="ctr"/>
                      <a:r>
                        <a:rPr lang="en-US" dirty="0"/>
                        <a:t>Ti</a:t>
                      </a:r>
                      <a:endParaRPr lang="en-IN" dirty="0"/>
                    </a:p>
                  </a:txBody>
                  <a:tcPr/>
                </a:tc>
                <a:tc>
                  <a:txBody>
                    <a:bodyPr/>
                    <a:lstStyle/>
                    <a:p>
                      <a:pPr algn="ctr"/>
                      <a:r>
                        <a:rPr lang="en-US" dirty="0"/>
                        <a:t>~0.00%</a:t>
                      </a:r>
                      <a:endParaRPr lang="en-IN" dirty="0"/>
                    </a:p>
                  </a:txBody>
                  <a:tcPr/>
                </a:tc>
                <a:extLst>
                  <a:ext uri="{0D108BD9-81ED-4DB2-BD59-A6C34878D82A}">
                    <a16:rowId xmlns:a16="http://schemas.microsoft.com/office/drawing/2014/main" val="2317435509"/>
                  </a:ext>
                </a:extLst>
              </a:tr>
              <a:tr h="368855">
                <a:tc>
                  <a:txBody>
                    <a:bodyPr/>
                    <a:lstStyle/>
                    <a:p>
                      <a:pPr algn="ctr"/>
                      <a:r>
                        <a:rPr lang="en-US" dirty="0"/>
                        <a:t>Cu</a:t>
                      </a:r>
                      <a:endParaRPr lang="en-IN" dirty="0"/>
                    </a:p>
                  </a:txBody>
                  <a:tcPr/>
                </a:tc>
                <a:tc>
                  <a:txBody>
                    <a:bodyPr/>
                    <a:lstStyle/>
                    <a:p>
                      <a:pPr algn="ctr"/>
                      <a:r>
                        <a:rPr lang="en-US" dirty="0"/>
                        <a:t>~0.00%</a:t>
                      </a:r>
                      <a:endParaRPr lang="en-IN" dirty="0"/>
                    </a:p>
                  </a:txBody>
                  <a:tcPr/>
                </a:tc>
                <a:tc>
                  <a:txBody>
                    <a:bodyPr/>
                    <a:lstStyle/>
                    <a:p>
                      <a:pPr algn="ctr"/>
                      <a:r>
                        <a:rPr lang="en-US" dirty="0"/>
                        <a:t>Fe</a:t>
                      </a:r>
                      <a:endParaRPr lang="en-IN" dirty="0"/>
                    </a:p>
                  </a:txBody>
                  <a:tcPr/>
                </a:tc>
                <a:tc>
                  <a:txBody>
                    <a:bodyPr/>
                    <a:lstStyle/>
                    <a:p>
                      <a:pPr algn="ctr"/>
                      <a:r>
                        <a:rPr lang="en-US" dirty="0"/>
                        <a:t>0.185%</a:t>
                      </a:r>
                      <a:endParaRPr lang="en-IN" dirty="0"/>
                    </a:p>
                  </a:txBody>
                  <a:tcPr/>
                </a:tc>
                <a:tc>
                  <a:txBody>
                    <a:bodyPr/>
                    <a:lstStyle/>
                    <a:p>
                      <a:pPr algn="ctr"/>
                      <a:r>
                        <a:rPr lang="en-US" dirty="0"/>
                        <a:t>Mn</a:t>
                      </a:r>
                      <a:endParaRPr lang="en-IN" dirty="0"/>
                    </a:p>
                  </a:txBody>
                  <a:tcPr/>
                </a:tc>
                <a:tc>
                  <a:txBody>
                    <a:bodyPr/>
                    <a:lstStyle/>
                    <a:p>
                      <a:pPr algn="ctr"/>
                      <a:r>
                        <a:rPr lang="en-US" dirty="0"/>
                        <a:t>0.0002%</a:t>
                      </a:r>
                      <a:endParaRPr lang="en-IN" dirty="0"/>
                    </a:p>
                  </a:txBody>
                  <a:tcPr/>
                </a:tc>
                <a:tc>
                  <a:txBody>
                    <a:bodyPr/>
                    <a:lstStyle/>
                    <a:p>
                      <a:pPr algn="ctr"/>
                      <a:r>
                        <a:rPr lang="en-US" dirty="0"/>
                        <a:t>Pr</a:t>
                      </a:r>
                      <a:endParaRPr lang="en-IN" dirty="0"/>
                    </a:p>
                  </a:txBody>
                  <a:tcPr/>
                </a:tc>
                <a:tc>
                  <a:txBody>
                    <a:bodyPr/>
                    <a:lstStyle/>
                    <a:p>
                      <a:pPr algn="ctr"/>
                      <a:r>
                        <a:rPr lang="en-US" dirty="0"/>
                        <a:t>0.0033%</a:t>
                      </a:r>
                      <a:endParaRPr lang="en-IN" dirty="0"/>
                    </a:p>
                  </a:txBody>
                  <a:tcPr/>
                </a:tc>
                <a:tc>
                  <a:txBody>
                    <a:bodyPr/>
                    <a:lstStyle/>
                    <a:p>
                      <a:pPr algn="ctr"/>
                      <a:r>
                        <a:rPr lang="en-US" dirty="0"/>
                        <a:t>----</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858730490"/>
                  </a:ext>
                </a:extLst>
              </a:tr>
            </a:tbl>
          </a:graphicData>
        </a:graphic>
      </p:graphicFrame>
      <p:sp>
        <p:nvSpPr>
          <p:cNvPr id="6" name="TextBox 5">
            <a:extLst>
              <a:ext uri="{FF2B5EF4-FFF2-40B4-BE49-F238E27FC236}">
                <a16:creationId xmlns:a16="http://schemas.microsoft.com/office/drawing/2014/main" id="{6F6624A6-C291-46F8-91D0-9A2E9AE489E5}"/>
              </a:ext>
            </a:extLst>
          </p:cNvPr>
          <p:cNvSpPr txBox="1"/>
          <p:nvPr/>
        </p:nvSpPr>
        <p:spPr>
          <a:xfrm>
            <a:off x="106325" y="785195"/>
            <a:ext cx="4572000" cy="307777"/>
          </a:xfrm>
          <a:prstGeom prst="rect">
            <a:avLst/>
          </a:prstGeom>
          <a:noFill/>
        </p:spPr>
        <p:txBody>
          <a:bodyPr wrap="square">
            <a:spAutoFit/>
          </a:bodyPr>
          <a:lstStyle/>
          <a:p>
            <a:r>
              <a:rPr lang="en-US" dirty="0">
                <a:latin typeface="Lato Medium" panose="020F0502020204030203" pitchFamily="34" charset="0"/>
                <a:ea typeface="Lato Medium" panose="020F0502020204030203" pitchFamily="34" charset="0"/>
                <a:cs typeface="Lato Medium" panose="020F0502020204030203" pitchFamily="34" charset="0"/>
              </a:rPr>
              <a:t>ICP-OES Results of Leach Liquor : Table 3</a:t>
            </a:r>
            <a:endParaRPr lang="en-IN" dirty="0"/>
          </a:p>
        </p:txBody>
      </p:sp>
    </p:spTree>
    <p:extLst>
      <p:ext uri="{BB962C8B-B14F-4D97-AF65-F5344CB8AC3E}">
        <p14:creationId xmlns:p14="http://schemas.microsoft.com/office/powerpoint/2010/main" val="323164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265DCE-A47E-4BD6-A3E8-4A71EC222E6F}"/>
              </a:ext>
            </a:extLst>
          </p:cNvPr>
          <p:cNvSpPr txBox="1"/>
          <p:nvPr/>
        </p:nvSpPr>
        <p:spPr>
          <a:xfrm>
            <a:off x="152400" y="186354"/>
            <a:ext cx="3094074" cy="338554"/>
          </a:xfrm>
          <a:prstGeom prst="rect">
            <a:avLst/>
          </a:prstGeom>
          <a:noFill/>
        </p:spPr>
        <p:txBody>
          <a:bodyPr wrap="square">
            <a:spAutoFit/>
          </a:bodyPr>
          <a:lstStyle/>
          <a:p>
            <a:r>
              <a:rPr lang="en-US" sz="1600" dirty="0"/>
              <a:t>E. </a:t>
            </a:r>
            <a:r>
              <a:rPr lang="en-US" sz="1600" u="sng" dirty="0"/>
              <a:t>POST-</a:t>
            </a:r>
            <a:r>
              <a:rPr lang="en-US" sz="1600" u="sng" dirty="0">
                <a:latin typeface="Lato Medium" panose="020F0502020204030203" pitchFamily="34" charset="0"/>
                <a:ea typeface="Lato Medium" panose="020F0502020204030203" pitchFamily="34" charset="0"/>
                <a:cs typeface="Lato Medium" panose="020F0502020204030203" pitchFamily="34" charset="0"/>
              </a:rPr>
              <a:t>LEACHING PROCESS:</a:t>
            </a:r>
            <a:endParaRPr lang="en-IN" sz="1600" dirty="0"/>
          </a:p>
        </p:txBody>
      </p:sp>
      <p:sp>
        <p:nvSpPr>
          <p:cNvPr id="6" name="TextBox 5">
            <a:extLst>
              <a:ext uri="{FF2B5EF4-FFF2-40B4-BE49-F238E27FC236}">
                <a16:creationId xmlns:a16="http://schemas.microsoft.com/office/drawing/2014/main" id="{3FAF0796-E474-4B9D-8663-A8C6AEA10253}"/>
              </a:ext>
            </a:extLst>
          </p:cNvPr>
          <p:cNvSpPr txBox="1"/>
          <p:nvPr/>
        </p:nvSpPr>
        <p:spPr>
          <a:xfrm>
            <a:off x="116958" y="524908"/>
            <a:ext cx="8910084" cy="231454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effectLst/>
                <a:latin typeface="Lato" panose="020F0502020204030203" pitchFamily="34" charset="0"/>
                <a:ea typeface="Calibri" panose="020F0502020204030204" pitchFamily="34" charset="0"/>
                <a:cs typeface="Times New Roman" panose="02020603050405020304" pitchFamily="18" charset="0"/>
              </a:rPr>
              <a:t>Since rare earths are not reactive as other elements, there is no need of solvent extraction to be done.</a:t>
            </a:r>
          </a:p>
          <a:p>
            <a:pPr marL="285750" indent="-285750">
              <a:lnSpc>
                <a:spcPct val="150000"/>
              </a:lnSpc>
              <a:buFont typeface="Wingdings" panose="05000000000000000000" pitchFamily="2" charset="2"/>
              <a:buChar char="Ø"/>
            </a:pPr>
            <a:r>
              <a:rPr lang="en-IN" dirty="0">
                <a:latin typeface="Lato" panose="020F0502020204030203" pitchFamily="34" charset="0"/>
                <a:ea typeface="Calibri" panose="020F0502020204030204" pitchFamily="34" charset="0"/>
                <a:cs typeface="Times New Roman" panose="02020603050405020304" pitchFamily="18" charset="0"/>
              </a:rPr>
              <a:t>5</a:t>
            </a:r>
            <a:r>
              <a:rPr lang="en-IN" dirty="0">
                <a:effectLst/>
                <a:latin typeface="Lato" panose="020F0502020204030203" pitchFamily="34" charset="0"/>
                <a:ea typeface="Calibri" panose="020F0502020204030204" pitchFamily="34" charset="0"/>
                <a:cs typeface="Times New Roman" panose="02020603050405020304" pitchFamily="18" charset="0"/>
              </a:rPr>
              <a:t>g of NdSO</a:t>
            </a:r>
            <a:r>
              <a:rPr lang="en-IN" baseline="-25000" dirty="0">
                <a:effectLst/>
                <a:latin typeface="Lato" panose="020F0502020204030203" pitchFamily="34" charset="0"/>
                <a:ea typeface="Calibri" panose="020F0502020204030204" pitchFamily="34" charset="0"/>
                <a:cs typeface="Times New Roman" panose="02020603050405020304" pitchFamily="18" charset="0"/>
              </a:rPr>
              <a:t>4 </a:t>
            </a:r>
            <a:r>
              <a:rPr lang="en-IN" dirty="0">
                <a:effectLst/>
                <a:latin typeface="Lato" panose="020F0502020204030203" pitchFamily="34" charset="0"/>
                <a:ea typeface="Calibri" panose="020F0502020204030204" pitchFamily="34" charset="0"/>
                <a:cs typeface="Times New Roman" panose="02020603050405020304" pitchFamily="18" charset="0"/>
              </a:rPr>
              <a:t>powder is taken and dissolved in 45ml of HNO</a:t>
            </a:r>
            <a:r>
              <a:rPr lang="en-IN" baseline="-25000" dirty="0">
                <a:latin typeface="Lato" panose="020F0502020204030203" pitchFamily="34" charset="0"/>
                <a:ea typeface="Calibri" panose="020F0502020204030204" pitchFamily="34" charset="0"/>
                <a:cs typeface="Times New Roman" panose="02020603050405020304" pitchFamily="18" charset="0"/>
              </a:rPr>
              <a:t>3.</a:t>
            </a:r>
          </a:p>
          <a:p>
            <a:pPr marL="285750" indent="-285750">
              <a:lnSpc>
                <a:spcPct val="150000"/>
              </a:lnSpc>
              <a:buFont typeface="Wingdings" panose="05000000000000000000" pitchFamily="2" charset="2"/>
              <a:buChar char="Ø"/>
            </a:pPr>
            <a:r>
              <a:rPr lang="en-IN" dirty="0">
                <a:effectLst/>
                <a:latin typeface="Lato" panose="020F0502020204030203" pitchFamily="34" charset="0"/>
                <a:ea typeface="Calibri" panose="020F0502020204030204" pitchFamily="34" charset="0"/>
                <a:cs typeface="Times New Roman" panose="02020603050405020304" pitchFamily="18" charset="0"/>
              </a:rPr>
              <a:t>It is then made to 150ml then filter the contents.</a:t>
            </a:r>
          </a:p>
          <a:p>
            <a:pPr marL="285750" indent="-285750">
              <a:lnSpc>
                <a:spcPct val="150000"/>
              </a:lnSpc>
              <a:buFont typeface="Wingdings" panose="05000000000000000000" pitchFamily="2" charset="2"/>
              <a:buChar char="Ø"/>
            </a:pPr>
            <a:r>
              <a:rPr lang="en-IN" dirty="0">
                <a:latin typeface="Lato" panose="020F0502020204030203" pitchFamily="34" charset="0"/>
                <a:ea typeface="Calibri" panose="020F0502020204030204" pitchFamily="34" charset="0"/>
                <a:cs typeface="Times New Roman" panose="02020603050405020304" pitchFamily="18" charset="0"/>
              </a:rPr>
              <a:t>Measure pH of filtrate using pH meter.</a:t>
            </a:r>
          </a:p>
          <a:p>
            <a:pPr marL="285750" indent="-285750">
              <a:lnSpc>
                <a:spcPct val="150000"/>
              </a:lnSpc>
              <a:buFont typeface="Wingdings" panose="05000000000000000000" pitchFamily="2" charset="2"/>
              <a:buChar char="Ø"/>
            </a:pPr>
            <a:r>
              <a:rPr lang="en-IN" dirty="0">
                <a:latin typeface="Lato" panose="020F0502020204030203" pitchFamily="34" charset="0"/>
                <a:ea typeface="Calibri" panose="020F0502020204030204" pitchFamily="34" charset="0"/>
                <a:cs typeface="Times New Roman" panose="02020603050405020304" pitchFamily="18" charset="0"/>
              </a:rPr>
              <a:t>Till the pH of the filtrate attains 0, keep adding oxalic acid solution with constant stirring.  </a:t>
            </a:r>
            <a:endParaRPr lang="en-IN" dirty="0">
              <a:effectLst/>
              <a:latin typeface="Lato" panose="020F0502020204030203" pitchFamily="34" charset="0"/>
              <a:ea typeface="Calibri" panose="020F0502020204030204" pitchFamily="34"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dirty="0">
              <a:effectLst/>
              <a:latin typeface="Lato" panose="020F0502020204030203" pitchFamily="34" charset="0"/>
              <a:ea typeface="Calibri" panose="020F0502020204030204" pitchFamily="34"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dirty="0"/>
          </a:p>
        </p:txBody>
      </p:sp>
      <p:pic>
        <p:nvPicPr>
          <p:cNvPr id="8" name="Picture 7">
            <a:extLst>
              <a:ext uri="{FF2B5EF4-FFF2-40B4-BE49-F238E27FC236}">
                <a16:creationId xmlns:a16="http://schemas.microsoft.com/office/drawing/2014/main" id="{5324F710-D6D1-4808-828A-A6F14CA262EF}"/>
              </a:ext>
            </a:extLst>
          </p:cNvPr>
          <p:cNvPicPr>
            <a:picLocks noChangeAspect="1"/>
          </p:cNvPicPr>
          <p:nvPr/>
        </p:nvPicPr>
        <p:blipFill rotWithShape="1">
          <a:blip r:embed="rId2"/>
          <a:srcRect t="15986" b="19931"/>
          <a:stretch/>
        </p:blipFill>
        <p:spPr>
          <a:xfrm>
            <a:off x="152400" y="2316568"/>
            <a:ext cx="1919917" cy="2531879"/>
          </a:xfrm>
          <a:prstGeom prst="rect">
            <a:avLst/>
          </a:prstGeom>
        </p:spPr>
      </p:pic>
      <p:pic>
        <p:nvPicPr>
          <p:cNvPr id="10" name="Picture 9">
            <a:extLst>
              <a:ext uri="{FF2B5EF4-FFF2-40B4-BE49-F238E27FC236}">
                <a16:creationId xmlns:a16="http://schemas.microsoft.com/office/drawing/2014/main" id="{EAC0BF33-544F-4678-95C8-0A6E64364157}"/>
              </a:ext>
            </a:extLst>
          </p:cNvPr>
          <p:cNvPicPr>
            <a:picLocks noChangeAspect="1"/>
          </p:cNvPicPr>
          <p:nvPr/>
        </p:nvPicPr>
        <p:blipFill rotWithShape="1">
          <a:blip r:embed="rId3"/>
          <a:srcRect l="1504" t="11559" r="13613" b="20232"/>
          <a:stretch/>
        </p:blipFill>
        <p:spPr>
          <a:xfrm>
            <a:off x="2727998" y="2316568"/>
            <a:ext cx="1531073" cy="2531879"/>
          </a:xfrm>
          <a:prstGeom prst="rect">
            <a:avLst/>
          </a:prstGeom>
        </p:spPr>
      </p:pic>
      <p:pic>
        <p:nvPicPr>
          <p:cNvPr id="12" name="Picture 11">
            <a:extLst>
              <a:ext uri="{FF2B5EF4-FFF2-40B4-BE49-F238E27FC236}">
                <a16:creationId xmlns:a16="http://schemas.microsoft.com/office/drawing/2014/main" id="{3E7450E5-13C6-4AE5-A20A-41E6C89D7BCD}"/>
              </a:ext>
            </a:extLst>
          </p:cNvPr>
          <p:cNvPicPr>
            <a:picLocks noChangeAspect="1"/>
          </p:cNvPicPr>
          <p:nvPr/>
        </p:nvPicPr>
        <p:blipFill>
          <a:blip r:embed="rId4"/>
          <a:stretch>
            <a:fillRect/>
          </a:stretch>
        </p:blipFill>
        <p:spPr>
          <a:xfrm>
            <a:off x="6081420" y="2168341"/>
            <a:ext cx="2910180" cy="1414166"/>
          </a:xfrm>
          <a:prstGeom prst="rect">
            <a:avLst/>
          </a:prstGeom>
        </p:spPr>
      </p:pic>
      <p:sp>
        <p:nvSpPr>
          <p:cNvPr id="13" name="TextBox 12">
            <a:extLst>
              <a:ext uri="{FF2B5EF4-FFF2-40B4-BE49-F238E27FC236}">
                <a16:creationId xmlns:a16="http://schemas.microsoft.com/office/drawing/2014/main" id="{C2DFD9BB-0498-413E-8590-C85FAB96701C}"/>
              </a:ext>
            </a:extLst>
          </p:cNvPr>
          <p:cNvSpPr txBox="1"/>
          <p:nvPr/>
        </p:nvSpPr>
        <p:spPr>
          <a:xfrm>
            <a:off x="4784652" y="2644591"/>
            <a:ext cx="1362402" cy="461665"/>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Before Adding Oxalic Acid </a:t>
            </a:r>
            <a:endParaRPr lang="en-IN" sz="1200" baseline="30000"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15" name="Picture 14">
            <a:extLst>
              <a:ext uri="{FF2B5EF4-FFF2-40B4-BE49-F238E27FC236}">
                <a16:creationId xmlns:a16="http://schemas.microsoft.com/office/drawing/2014/main" id="{5AB8523C-B511-44CB-AC6A-6231CFA2FD67}"/>
              </a:ext>
            </a:extLst>
          </p:cNvPr>
          <p:cNvPicPr>
            <a:picLocks noChangeAspect="1"/>
          </p:cNvPicPr>
          <p:nvPr/>
        </p:nvPicPr>
        <p:blipFill>
          <a:blip r:embed="rId5"/>
          <a:stretch>
            <a:fillRect/>
          </a:stretch>
        </p:blipFill>
        <p:spPr>
          <a:xfrm>
            <a:off x="6079311" y="3660750"/>
            <a:ext cx="2910179" cy="1343357"/>
          </a:xfrm>
          <a:prstGeom prst="rect">
            <a:avLst/>
          </a:prstGeom>
        </p:spPr>
      </p:pic>
      <p:sp>
        <p:nvSpPr>
          <p:cNvPr id="16" name="TextBox 15">
            <a:extLst>
              <a:ext uri="{FF2B5EF4-FFF2-40B4-BE49-F238E27FC236}">
                <a16:creationId xmlns:a16="http://schemas.microsoft.com/office/drawing/2014/main" id="{4C2092F5-CB35-4093-A2B6-2AE18BC73FE9}"/>
              </a:ext>
            </a:extLst>
          </p:cNvPr>
          <p:cNvSpPr txBox="1"/>
          <p:nvPr/>
        </p:nvSpPr>
        <p:spPr>
          <a:xfrm>
            <a:off x="4784652" y="4101595"/>
            <a:ext cx="1362402" cy="461665"/>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After Adding Oxalic Acid </a:t>
            </a:r>
            <a:endParaRPr lang="en-IN" sz="1200" baseline="30000"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682552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9550" y="517529"/>
            <a:ext cx="8520600" cy="4214379"/>
          </a:xfrm>
        </p:spPr>
        <p:txBody>
          <a:bodyPr>
            <a:noAutofit/>
          </a:bodyPr>
          <a:lstStyle/>
          <a:p>
            <a:pPr marL="285750" indent="-285750">
              <a:lnSpc>
                <a:spcPct val="200000"/>
              </a:lnSpc>
              <a:buFont typeface="Wingdings" panose="05000000000000000000" pitchFamily="2" charset="2"/>
              <a:buChar char="Ø"/>
            </a:pPr>
            <a:r>
              <a:rPr lang="en-IN" sz="1400" dirty="0">
                <a:solidFill>
                  <a:schemeClr val="tx1"/>
                </a:solidFill>
                <a:latin typeface="Lato Medium "/>
                <a:ea typeface="Tahoma" panose="020B0604030504040204" pitchFamily="34" charset="0"/>
                <a:cs typeface="Times New Roman" panose="02020603050405020304" pitchFamily="18" charset="0"/>
              </a:rPr>
              <a:t>Filter the contents. </a:t>
            </a:r>
          </a:p>
          <a:p>
            <a:pPr marL="285750" indent="-285750">
              <a:lnSpc>
                <a:spcPct val="200000"/>
              </a:lnSpc>
              <a:buFont typeface="Wingdings" panose="05000000000000000000" pitchFamily="2" charset="2"/>
              <a:buChar char="Ø"/>
            </a:pPr>
            <a:r>
              <a:rPr lang="en-US" sz="1400" dirty="0">
                <a:solidFill>
                  <a:schemeClr val="tx1"/>
                </a:solidFill>
                <a:latin typeface="Lato Medium "/>
                <a:ea typeface="Tahoma" panose="020B0604030504040204" pitchFamily="34" charset="0"/>
                <a:cs typeface="Times New Roman" panose="02020603050405020304" pitchFamily="18" charset="0"/>
              </a:rPr>
              <a:t>Wash the residue with hot DM water.</a:t>
            </a:r>
          </a:p>
          <a:p>
            <a:pPr marL="285750" indent="-285750">
              <a:lnSpc>
                <a:spcPct val="200000"/>
              </a:lnSpc>
              <a:buFont typeface="Wingdings" panose="05000000000000000000" pitchFamily="2" charset="2"/>
              <a:buChar char="Ø"/>
            </a:pPr>
            <a:r>
              <a:rPr lang="en-US" sz="1400" dirty="0">
                <a:solidFill>
                  <a:schemeClr val="tx1"/>
                </a:solidFill>
                <a:latin typeface="Lato Medium "/>
                <a:ea typeface="Tahoma" panose="020B0604030504040204" pitchFamily="34" charset="0"/>
                <a:cs typeface="Times New Roman" panose="02020603050405020304" pitchFamily="18" charset="0"/>
              </a:rPr>
              <a:t>Heat it in a Hot Oven (110</a:t>
            </a:r>
            <a:r>
              <a:rPr lang="en-US" sz="1400" baseline="30000" dirty="0">
                <a:solidFill>
                  <a:schemeClr val="tx1"/>
                </a:solidFill>
                <a:latin typeface="Lato Medium "/>
                <a:ea typeface="Tahoma" panose="020B0604030504040204" pitchFamily="34" charset="0"/>
                <a:cs typeface="Times New Roman" panose="02020603050405020304" pitchFamily="18" charset="0"/>
              </a:rPr>
              <a:t>o</a:t>
            </a:r>
            <a:r>
              <a:rPr lang="en-US" sz="1400" dirty="0">
                <a:solidFill>
                  <a:schemeClr val="tx1"/>
                </a:solidFill>
                <a:latin typeface="Lato Medium "/>
                <a:ea typeface="Tahoma" panose="020B0604030504040204" pitchFamily="34" charset="0"/>
                <a:cs typeface="Times New Roman" panose="02020603050405020304" pitchFamily="18" charset="0"/>
              </a:rPr>
              <a:t>C, 1 </a:t>
            </a:r>
            <a:r>
              <a:rPr lang="en-US" sz="1400" dirty="0" err="1">
                <a:solidFill>
                  <a:schemeClr val="tx1"/>
                </a:solidFill>
                <a:latin typeface="Lato Medium "/>
                <a:ea typeface="Tahoma" panose="020B0604030504040204" pitchFamily="34" charset="0"/>
                <a:cs typeface="Times New Roman" panose="02020603050405020304" pitchFamily="18" charset="0"/>
              </a:rPr>
              <a:t>Hr</a:t>
            </a:r>
            <a:r>
              <a:rPr lang="en-US" sz="1400" dirty="0">
                <a:solidFill>
                  <a:schemeClr val="tx1"/>
                </a:solidFill>
                <a:latin typeface="Lato Medium "/>
                <a:ea typeface="Tahoma" panose="020B0604030504040204" pitchFamily="34" charset="0"/>
                <a:cs typeface="Times New Roman" panose="02020603050405020304" pitchFamily="18" charset="0"/>
              </a:rPr>
              <a:t>).</a:t>
            </a:r>
          </a:p>
          <a:p>
            <a:pPr marL="285750" indent="-285750">
              <a:lnSpc>
                <a:spcPct val="200000"/>
              </a:lnSpc>
              <a:buFont typeface="Wingdings" panose="05000000000000000000" pitchFamily="2" charset="2"/>
              <a:buChar char="Ø"/>
            </a:pPr>
            <a:r>
              <a:rPr lang="en-US" sz="1400" dirty="0">
                <a:solidFill>
                  <a:schemeClr val="tx1"/>
                </a:solidFill>
                <a:latin typeface="Lato Medium "/>
                <a:ea typeface="Tahoma" panose="020B0604030504040204" pitchFamily="34" charset="0"/>
                <a:cs typeface="Times New Roman" panose="02020603050405020304" pitchFamily="18" charset="0"/>
              </a:rPr>
              <a:t>Weigh the powder (2.98g)	</a:t>
            </a:r>
          </a:p>
          <a:p>
            <a:pPr marL="285750" indent="-285750">
              <a:lnSpc>
                <a:spcPct val="200000"/>
              </a:lnSpc>
              <a:buFont typeface="Wingdings" panose="05000000000000000000" pitchFamily="2" charset="2"/>
              <a:buChar char="Ø"/>
            </a:pPr>
            <a:r>
              <a:rPr lang="en-US" sz="1400" dirty="0">
                <a:solidFill>
                  <a:schemeClr val="tx1"/>
                </a:solidFill>
                <a:latin typeface="Lato Medium "/>
                <a:ea typeface="Tahoma" panose="020B0604030504040204" pitchFamily="34" charset="0"/>
                <a:cs typeface="Times New Roman" panose="02020603050405020304" pitchFamily="18" charset="0"/>
              </a:rPr>
              <a:t>Take 0.1g of the powder, dissolve in Aqua </a:t>
            </a:r>
            <a:r>
              <a:rPr lang="en-US" sz="1400" dirty="0" err="1">
                <a:solidFill>
                  <a:schemeClr val="tx1"/>
                </a:solidFill>
                <a:latin typeface="Lato Medium "/>
                <a:ea typeface="Tahoma" panose="020B0604030504040204" pitchFamily="34" charset="0"/>
                <a:cs typeface="Times New Roman" panose="02020603050405020304" pitchFamily="18" charset="0"/>
              </a:rPr>
              <a:t>regia</a:t>
            </a:r>
            <a:r>
              <a:rPr lang="en-US" sz="1400" dirty="0">
                <a:solidFill>
                  <a:schemeClr val="tx1"/>
                </a:solidFill>
                <a:latin typeface="Lato Medium "/>
                <a:ea typeface="Tahoma" panose="020B0604030504040204" pitchFamily="34" charset="0"/>
                <a:cs typeface="Times New Roman" panose="02020603050405020304" pitchFamily="18" charset="0"/>
              </a:rPr>
              <a:t>, sent to ICP-OES analysis (Table-4).</a:t>
            </a:r>
          </a:p>
          <a:p>
            <a:pPr marL="285750" indent="-285750">
              <a:lnSpc>
                <a:spcPct val="200000"/>
              </a:lnSpc>
              <a:buFont typeface="Wingdings" panose="05000000000000000000" pitchFamily="2" charset="2"/>
              <a:buChar char="Ø"/>
            </a:pPr>
            <a:r>
              <a:rPr lang="en-US" sz="1400" dirty="0">
                <a:solidFill>
                  <a:schemeClr val="tx1"/>
                </a:solidFill>
                <a:latin typeface="Lato Medium "/>
                <a:ea typeface="Tahoma" panose="020B0604030504040204" pitchFamily="34" charset="0"/>
                <a:cs typeface="Times New Roman" panose="02020603050405020304" pitchFamily="18" charset="0"/>
              </a:rPr>
              <a:t>Add the powder (2.97g) to a crucible (121.56g).</a:t>
            </a:r>
          </a:p>
          <a:p>
            <a:pPr marL="285750" indent="-285750">
              <a:lnSpc>
                <a:spcPct val="200000"/>
              </a:lnSpc>
              <a:buFont typeface="Wingdings" panose="05000000000000000000" pitchFamily="2" charset="2"/>
              <a:buChar char="Ø"/>
            </a:pPr>
            <a:r>
              <a:rPr lang="en-US" sz="1400" dirty="0">
                <a:solidFill>
                  <a:schemeClr val="tx1"/>
                </a:solidFill>
                <a:latin typeface="Lato Medium "/>
                <a:ea typeface="Tahoma" panose="020B0604030504040204" pitchFamily="34" charset="0"/>
                <a:cs typeface="Times New Roman" panose="02020603050405020304" pitchFamily="18" charset="0"/>
              </a:rPr>
              <a:t>Place the crucible in a Muffle Furnace (850</a:t>
            </a:r>
            <a:r>
              <a:rPr lang="en-US" sz="1400" baseline="30000" dirty="0">
                <a:solidFill>
                  <a:schemeClr val="tx1"/>
                </a:solidFill>
                <a:latin typeface="Lato Medium "/>
                <a:ea typeface="Tahoma" panose="020B0604030504040204" pitchFamily="34" charset="0"/>
                <a:cs typeface="Times New Roman" panose="02020603050405020304" pitchFamily="18" charset="0"/>
              </a:rPr>
              <a:t>o</a:t>
            </a:r>
            <a:r>
              <a:rPr lang="en-US" sz="1400" dirty="0">
                <a:solidFill>
                  <a:schemeClr val="tx1"/>
                </a:solidFill>
                <a:latin typeface="Lato Medium "/>
                <a:ea typeface="Tahoma" panose="020B0604030504040204" pitchFamily="34" charset="0"/>
                <a:cs typeface="Times New Roman" panose="02020603050405020304" pitchFamily="18" charset="0"/>
              </a:rPr>
              <a:t>C, 1Hr).</a:t>
            </a:r>
          </a:p>
          <a:p>
            <a:pPr marL="285750" indent="-285750">
              <a:lnSpc>
                <a:spcPct val="200000"/>
              </a:lnSpc>
              <a:buFont typeface="Wingdings" panose="05000000000000000000" pitchFamily="2" charset="2"/>
              <a:buChar char="Ø"/>
            </a:pPr>
            <a:r>
              <a:rPr lang="en-US" sz="1400" dirty="0">
                <a:solidFill>
                  <a:schemeClr val="tx1"/>
                </a:solidFill>
                <a:latin typeface="Lato Medium "/>
                <a:ea typeface="Tahoma" panose="020B0604030504040204" pitchFamily="34" charset="0"/>
                <a:cs typeface="Times New Roman" panose="02020603050405020304" pitchFamily="18" charset="0"/>
              </a:rPr>
              <a:t>Weigh the contents (1.6g).</a:t>
            </a:r>
          </a:p>
          <a:p>
            <a:pPr marL="285750" indent="-285750">
              <a:lnSpc>
                <a:spcPct val="200000"/>
              </a:lnSpc>
              <a:buFont typeface="Wingdings" panose="05000000000000000000" pitchFamily="2" charset="2"/>
              <a:buChar char="Ø"/>
            </a:pPr>
            <a:r>
              <a:rPr lang="en-US" sz="1400" dirty="0">
                <a:solidFill>
                  <a:schemeClr val="tx1"/>
                </a:solidFill>
                <a:latin typeface="Lato Medium "/>
                <a:ea typeface="Tahoma" panose="020B0604030504040204" pitchFamily="34" charset="0"/>
                <a:cs typeface="Times New Roman" panose="02020603050405020304" pitchFamily="18" charset="0"/>
              </a:rPr>
              <a:t>Wash the powder with hot DM water, place it in a  Hot Oven (70</a:t>
            </a:r>
            <a:r>
              <a:rPr lang="en-US" sz="1400" baseline="30000" dirty="0">
                <a:solidFill>
                  <a:schemeClr val="tx1"/>
                </a:solidFill>
                <a:latin typeface="Lato Medium "/>
                <a:ea typeface="Tahoma" panose="020B0604030504040204" pitchFamily="34" charset="0"/>
                <a:cs typeface="Times New Roman" panose="02020603050405020304" pitchFamily="18" charset="0"/>
              </a:rPr>
              <a:t>o</a:t>
            </a:r>
            <a:r>
              <a:rPr lang="en-US" sz="1400" dirty="0">
                <a:solidFill>
                  <a:schemeClr val="tx1"/>
                </a:solidFill>
                <a:latin typeface="Lato Medium "/>
                <a:ea typeface="Tahoma" panose="020B0604030504040204" pitchFamily="34" charset="0"/>
                <a:cs typeface="Times New Roman" panose="02020603050405020304" pitchFamily="18" charset="0"/>
              </a:rPr>
              <a:t>C, 1Hr)</a:t>
            </a:r>
          </a:p>
          <a:p>
            <a:pPr marL="285750" indent="-285750">
              <a:lnSpc>
                <a:spcPct val="200000"/>
              </a:lnSpc>
              <a:buFont typeface="Wingdings" panose="05000000000000000000" pitchFamily="2" charset="2"/>
              <a:buChar char="Ø"/>
            </a:pPr>
            <a:r>
              <a:rPr lang="en-US" sz="1400" dirty="0">
                <a:solidFill>
                  <a:schemeClr val="tx1"/>
                </a:solidFill>
                <a:latin typeface="Lato Medium "/>
                <a:ea typeface="Tahoma" panose="020B0604030504040204" pitchFamily="34" charset="0"/>
                <a:cs typeface="Times New Roman" panose="02020603050405020304" pitchFamily="18" charset="0"/>
              </a:rPr>
              <a:t>Take 0.1g of the powder, dissolve in Aqua </a:t>
            </a:r>
            <a:r>
              <a:rPr lang="en-US" sz="1400" dirty="0" err="1">
                <a:solidFill>
                  <a:schemeClr val="tx1"/>
                </a:solidFill>
                <a:latin typeface="Lato Medium "/>
                <a:ea typeface="Tahoma" panose="020B0604030504040204" pitchFamily="34" charset="0"/>
                <a:cs typeface="Times New Roman" panose="02020603050405020304" pitchFamily="18" charset="0"/>
              </a:rPr>
              <a:t>regia</a:t>
            </a:r>
            <a:r>
              <a:rPr lang="en-US" sz="1400" dirty="0">
                <a:solidFill>
                  <a:schemeClr val="tx1"/>
                </a:solidFill>
                <a:latin typeface="Lato Medium "/>
                <a:ea typeface="Tahoma" panose="020B0604030504040204" pitchFamily="34" charset="0"/>
                <a:cs typeface="Times New Roman" panose="02020603050405020304" pitchFamily="18" charset="0"/>
              </a:rPr>
              <a:t>, sent to ICP-OES analysis (Table-5).</a:t>
            </a:r>
          </a:p>
        </p:txBody>
      </p:sp>
      <p:pic>
        <p:nvPicPr>
          <p:cNvPr id="6" name="Picture 5"/>
          <p:cNvPicPr>
            <a:picLocks noChangeAspect="1"/>
          </p:cNvPicPr>
          <p:nvPr/>
        </p:nvPicPr>
        <p:blipFill>
          <a:blip r:embed="rId2"/>
          <a:stretch>
            <a:fillRect/>
          </a:stretch>
        </p:blipFill>
        <p:spPr>
          <a:xfrm>
            <a:off x="4061458" y="277780"/>
            <a:ext cx="1990671" cy="1743036"/>
          </a:xfrm>
          <a:prstGeom prst="rect">
            <a:avLst/>
          </a:prstGeom>
        </p:spPr>
      </p:pic>
      <p:pic>
        <p:nvPicPr>
          <p:cNvPr id="7" name="Picture 6"/>
          <p:cNvPicPr>
            <a:picLocks noChangeAspect="1"/>
          </p:cNvPicPr>
          <p:nvPr/>
        </p:nvPicPr>
        <p:blipFill>
          <a:blip r:embed="rId3"/>
          <a:stretch>
            <a:fillRect/>
          </a:stretch>
        </p:blipFill>
        <p:spPr>
          <a:xfrm>
            <a:off x="6548504" y="276524"/>
            <a:ext cx="1787421" cy="1744292"/>
          </a:xfrm>
          <a:prstGeom prst="rect">
            <a:avLst/>
          </a:prstGeom>
        </p:spPr>
      </p:pic>
      <p:sp>
        <p:nvSpPr>
          <p:cNvPr id="5" name="TextBox 4">
            <a:extLst>
              <a:ext uri="{FF2B5EF4-FFF2-40B4-BE49-F238E27FC236}">
                <a16:creationId xmlns:a16="http://schemas.microsoft.com/office/drawing/2014/main" id="{AF4C7684-3E52-44C2-A0C9-E87DAB1D65F2}"/>
              </a:ext>
            </a:extLst>
          </p:cNvPr>
          <p:cNvSpPr txBox="1"/>
          <p:nvPr/>
        </p:nvSpPr>
        <p:spPr>
          <a:xfrm>
            <a:off x="6440692" y="2037358"/>
            <a:ext cx="2003042" cy="276999"/>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Crushed Nd-Oxalate</a:t>
            </a:r>
            <a:endParaRPr lang="en-IN"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TextBox 7">
            <a:extLst>
              <a:ext uri="{FF2B5EF4-FFF2-40B4-BE49-F238E27FC236}">
                <a16:creationId xmlns:a16="http://schemas.microsoft.com/office/drawing/2014/main" id="{62E30E38-ABA8-4C17-AA28-B9AC32730B66}"/>
              </a:ext>
            </a:extLst>
          </p:cNvPr>
          <p:cNvSpPr txBox="1"/>
          <p:nvPr/>
        </p:nvSpPr>
        <p:spPr>
          <a:xfrm>
            <a:off x="4251682" y="2037358"/>
            <a:ext cx="1892595" cy="276999"/>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Nd-Oxalate Residue </a:t>
            </a:r>
            <a:endParaRPr lang="en-IN" sz="1200" baseline="30000"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543222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7495" y="2636833"/>
            <a:ext cx="1736034" cy="556142"/>
          </a:xfrm>
        </p:spPr>
        <p:txBody>
          <a:bodyPr>
            <a:noAutofit/>
          </a:bodyPr>
          <a:lstStyle/>
          <a:p>
            <a:pPr marL="114300" indent="0" algn="ctr">
              <a:buNone/>
            </a:pPr>
            <a:r>
              <a:rPr lang="en-US" sz="1100" dirty="0">
                <a:solidFill>
                  <a:schemeClr val="tx1"/>
                </a:solidFill>
                <a:latin typeface="Lato Medium "/>
                <a:cs typeface="Times New Roman" panose="02020603050405020304" pitchFamily="18" charset="0"/>
              </a:rPr>
              <a:t>Crucible with Nd Oxalate powder</a:t>
            </a:r>
            <a:endParaRPr lang="en-IN" sz="1100" dirty="0">
              <a:solidFill>
                <a:schemeClr val="tx1"/>
              </a:solidFill>
              <a:latin typeface="Lato Medium "/>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09903" y="470185"/>
            <a:ext cx="1822404" cy="2218083"/>
          </a:xfrm>
          <a:prstGeom prst="rect">
            <a:avLst/>
          </a:prstGeom>
        </p:spPr>
      </p:pic>
      <p:pic>
        <p:nvPicPr>
          <p:cNvPr id="7" name="Picture 6"/>
          <p:cNvPicPr>
            <a:picLocks noChangeAspect="1"/>
          </p:cNvPicPr>
          <p:nvPr/>
        </p:nvPicPr>
        <p:blipFill>
          <a:blip r:embed="rId3"/>
          <a:stretch>
            <a:fillRect/>
          </a:stretch>
        </p:blipFill>
        <p:spPr>
          <a:xfrm>
            <a:off x="6617119" y="467833"/>
            <a:ext cx="1738298" cy="2246071"/>
          </a:xfrm>
          <a:prstGeom prst="rect">
            <a:avLst/>
          </a:prstGeom>
        </p:spPr>
      </p:pic>
      <p:pic>
        <p:nvPicPr>
          <p:cNvPr id="8" name="Picture 7"/>
          <p:cNvPicPr>
            <a:picLocks noChangeAspect="1"/>
          </p:cNvPicPr>
          <p:nvPr/>
        </p:nvPicPr>
        <p:blipFill>
          <a:blip r:embed="rId4"/>
          <a:stretch>
            <a:fillRect/>
          </a:stretch>
        </p:blipFill>
        <p:spPr>
          <a:xfrm>
            <a:off x="2410888" y="470184"/>
            <a:ext cx="1770382" cy="2214769"/>
          </a:xfrm>
          <a:prstGeom prst="rect">
            <a:avLst/>
          </a:prstGeom>
        </p:spPr>
      </p:pic>
      <p:pic>
        <p:nvPicPr>
          <p:cNvPr id="9" name="Picture 8"/>
          <p:cNvPicPr>
            <a:picLocks noChangeAspect="1"/>
          </p:cNvPicPr>
          <p:nvPr/>
        </p:nvPicPr>
        <p:blipFill>
          <a:blip r:embed="rId5"/>
          <a:stretch>
            <a:fillRect/>
          </a:stretch>
        </p:blipFill>
        <p:spPr>
          <a:xfrm>
            <a:off x="4549021" y="470184"/>
            <a:ext cx="1702743" cy="2214769"/>
          </a:xfrm>
          <a:prstGeom prst="rect">
            <a:avLst/>
          </a:prstGeom>
        </p:spPr>
      </p:pic>
      <p:sp>
        <p:nvSpPr>
          <p:cNvPr id="10" name="Text Placeholder 2"/>
          <p:cNvSpPr txBox="1">
            <a:spLocks/>
          </p:cNvSpPr>
          <p:nvPr/>
        </p:nvSpPr>
        <p:spPr>
          <a:xfrm>
            <a:off x="2668951" y="2636833"/>
            <a:ext cx="1393441" cy="394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100" dirty="0">
                <a:solidFill>
                  <a:schemeClr val="tx1"/>
                </a:solidFill>
                <a:latin typeface="Lato Medium "/>
                <a:cs typeface="Times New Roman" panose="02020603050405020304" pitchFamily="18" charset="0"/>
              </a:rPr>
              <a:t>Empty Crucible</a:t>
            </a:r>
            <a:endParaRPr lang="en-IN" sz="1100" dirty="0">
              <a:solidFill>
                <a:schemeClr val="tx1"/>
              </a:solidFill>
              <a:latin typeface="Lato Medium "/>
              <a:cs typeface="Times New Roman" panose="02020603050405020304" pitchFamily="18" charset="0"/>
            </a:endParaRPr>
          </a:p>
        </p:txBody>
      </p:sp>
      <p:sp>
        <p:nvSpPr>
          <p:cNvPr id="11" name="Text Placeholder 2"/>
          <p:cNvSpPr txBox="1">
            <a:spLocks/>
          </p:cNvSpPr>
          <p:nvPr/>
        </p:nvSpPr>
        <p:spPr>
          <a:xfrm>
            <a:off x="588484" y="2656265"/>
            <a:ext cx="1308378" cy="3942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100" dirty="0">
                <a:solidFill>
                  <a:schemeClr val="tx1"/>
                </a:solidFill>
                <a:latin typeface="Lato Medium "/>
                <a:cs typeface="Times New Roman" panose="02020603050405020304" pitchFamily="18" charset="0"/>
              </a:rPr>
              <a:t>Muffle Furnace</a:t>
            </a:r>
            <a:endParaRPr lang="en-IN" sz="1100" dirty="0">
              <a:solidFill>
                <a:schemeClr val="tx1"/>
              </a:solidFill>
              <a:latin typeface="Lato Medium "/>
              <a:cs typeface="Times New Roman" panose="02020603050405020304" pitchFamily="18" charset="0"/>
            </a:endParaRPr>
          </a:p>
        </p:txBody>
      </p:sp>
      <p:sp>
        <p:nvSpPr>
          <p:cNvPr id="12" name="Text Placeholder 2"/>
          <p:cNvSpPr txBox="1">
            <a:spLocks/>
          </p:cNvSpPr>
          <p:nvPr/>
        </p:nvSpPr>
        <p:spPr>
          <a:xfrm>
            <a:off x="7035810" y="2691838"/>
            <a:ext cx="1308378" cy="3942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100" dirty="0">
                <a:solidFill>
                  <a:schemeClr val="tx1"/>
                </a:solidFill>
                <a:latin typeface="Lato Medium "/>
              </a:rPr>
              <a:t>Nd</a:t>
            </a:r>
            <a:r>
              <a:rPr lang="en-US" sz="1100" baseline="-25000" dirty="0">
                <a:solidFill>
                  <a:schemeClr val="tx1"/>
                </a:solidFill>
                <a:latin typeface="Lato Medium "/>
              </a:rPr>
              <a:t>2</a:t>
            </a:r>
            <a:r>
              <a:rPr lang="en-US" sz="1100" dirty="0">
                <a:solidFill>
                  <a:schemeClr val="tx1"/>
                </a:solidFill>
                <a:latin typeface="Lato Medium "/>
              </a:rPr>
              <a:t>O</a:t>
            </a:r>
            <a:r>
              <a:rPr lang="en-US" sz="1100" baseline="-25000" dirty="0">
                <a:solidFill>
                  <a:schemeClr val="tx1"/>
                </a:solidFill>
                <a:latin typeface="Lato Medium "/>
              </a:rPr>
              <a:t>3</a:t>
            </a:r>
            <a:endParaRPr lang="en-IN" sz="1100" dirty="0">
              <a:solidFill>
                <a:schemeClr val="tx1"/>
              </a:solidFill>
              <a:latin typeface="Lato Medium "/>
            </a:endParaRPr>
          </a:p>
        </p:txBody>
      </p:sp>
      <p:graphicFrame>
        <p:nvGraphicFramePr>
          <p:cNvPr id="13" name="Table 12">
            <a:extLst>
              <a:ext uri="{FF2B5EF4-FFF2-40B4-BE49-F238E27FC236}">
                <a16:creationId xmlns:a16="http://schemas.microsoft.com/office/drawing/2014/main" id="{1E54D0E7-1973-4617-B9F2-6AE4EC869D0E}"/>
              </a:ext>
            </a:extLst>
          </p:cNvPr>
          <p:cNvGraphicFramePr>
            <a:graphicFrameLocks noGrp="1"/>
          </p:cNvGraphicFramePr>
          <p:nvPr>
            <p:extLst>
              <p:ext uri="{D42A27DB-BD31-4B8C-83A1-F6EECF244321}">
                <p14:modId xmlns:p14="http://schemas.microsoft.com/office/powerpoint/2010/main" val="3258291646"/>
              </p:ext>
            </p:extLst>
          </p:nvPr>
        </p:nvGraphicFramePr>
        <p:xfrm>
          <a:off x="50003" y="3255310"/>
          <a:ext cx="8931350" cy="1737360"/>
        </p:xfrm>
        <a:graphic>
          <a:graphicData uri="http://schemas.openxmlformats.org/drawingml/2006/table">
            <a:tbl>
              <a:tblPr firstRow="1" bandRow="1">
                <a:tableStyleId>{3C2FFA5D-87B4-456A-9821-1D502468CF0F}</a:tableStyleId>
              </a:tblPr>
              <a:tblGrid>
                <a:gridCol w="893135">
                  <a:extLst>
                    <a:ext uri="{9D8B030D-6E8A-4147-A177-3AD203B41FA5}">
                      <a16:colId xmlns:a16="http://schemas.microsoft.com/office/drawing/2014/main" val="3632614904"/>
                    </a:ext>
                  </a:extLst>
                </a:gridCol>
                <a:gridCol w="893135">
                  <a:extLst>
                    <a:ext uri="{9D8B030D-6E8A-4147-A177-3AD203B41FA5}">
                      <a16:colId xmlns:a16="http://schemas.microsoft.com/office/drawing/2014/main" val="2631702121"/>
                    </a:ext>
                  </a:extLst>
                </a:gridCol>
                <a:gridCol w="893135">
                  <a:extLst>
                    <a:ext uri="{9D8B030D-6E8A-4147-A177-3AD203B41FA5}">
                      <a16:colId xmlns:a16="http://schemas.microsoft.com/office/drawing/2014/main" val="598659065"/>
                    </a:ext>
                  </a:extLst>
                </a:gridCol>
                <a:gridCol w="893135">
                  <a:extLst>
                    <a:ext uri="{9D8B030D-6E8A-4147-A177-3AD203B41FA5}">
                      <a16:colId xmlns:a16="http://schemas.microsoft.com/office/drawing/2014/main" val="3888681394"/>
                    </a:ext>
                  </a:extLst>
                </a:gridCol>
                <a:gridCol w="893135">
                  <a:extLst>
                    <a:ext uri="{9D8B030D-6E8A-4147-A177-3AD203B41FA5}">
                      <a16:colId xmlns:a16="http://schemas.microsoft.com/office/drawing/2014/main" val="91219874"/>
                    </a:ext>
                  </a:extLst>
                </a:gridCol>
                <a:gridCol w="893135">
                  <a:extLst>
                    <a:ext uri="{9D8B030D-6E8A-4147-A177-3AD203B41FA5}">
                      <a16:colId xmlns:a16="http://schemas.microsoft.com/office/drawing/2014/main" val="1214604990"/>
                    </a:ext>
                  </a:extLst>
                </a:gridCol>
                <a:gridCol w="893135">
                  <a:extLst>
                    <a:ext uri="{9D8B030D-6E8A-4147-A177-3AD203B41FA5}">
                      <a16:colId xmlns:a16="http://schemas.microsoft.com/office/drawing/2014/main" val="1719813135"/>
                    </a:ext>
                  </a:extLst>
                </a:gridCol>
                <a:gridCol w="893135">
                  <a:extLst>
                    <a:ext uri="{9D8B030D-6E8A-4147-A177-3AD203B41FA5}">
                      <a16:colId xmlns:a16="http://schemas.microsoft.com/office/drawing/2014/main" val="1644004843"/>
                    </a:ext>
                  </a:extLst>
                </a:gridCol>
                <a:gridCol w="893135">
                  <a:extLst>
                    <a:ext uri="{9D8B030D-6E8A-4147-A177-3AD203B41FA5}">
                      <a16:colId xmlns:a16="http://schemas.microsoft.com/office/drawing/2014/main" val="2745821233"/>
                    </a:ext>
                  </a:extLst>
                </a:gridCol>
                <a:gridCol w="893135">
                  <a:extLst>
                    <a:ext uri="{9D8B030D-6E8A-4147-A177-3AD203B41FA5}">
                      <a16:colId xmlns:a16="http://schemas.microsoft.com/office/drawing/2014/main" val="2619693462"/>
                    </a:ext>
                  </a:extLst>
                </a:gridCol>
              </a:tblGrid>
              <a:tr h="0">
                <a:tc>
                  <a:txBody>
                    <a:bodyPr/>
                    <a:lstStyle/>
                    <a:p>
                      <a:pPr algn="ctr"/>
                      <a:r>
                        <a:rPr lang="en-US" dirty="0"/>
                        <a:t>Element</a:t>
                      </a:r>
                      <a:endParaRPr lang="en-IN" dirty="0"/>
                    </a:p>
                  </a:txBody>
                  <a:tcPr/>
                </a:tc>
                <a:tc>
                  <a:txBody>
                    <a:bodyPr/>
                    <a:lstStyle/>
                    <a:p>
                      <a:pPr algn="ctr"/>
                      <a:r>
                        <a:rPr lang="en-US" dirty="0"/>
                        <a:t>Percent</a:t>
                      </a: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extLst>
                  <a:ext uri="{0D108BD9-81ED-4DB2-BD59-A6C34878D82A}">
                    <a16:rowId xmlns:a16="http://schemas.microsoft.com/office/drawing/2014/main" val="247349107"/>
                  </a:ext>
                </a:extLst>
              </a:tr>
              <a:tr h="197192">
                <a:tc>
                  <a:txBody>
                    <a:bodyPr/>
                    <a:lstStyle/>
                    <a:p>
                      <a:pPr algn="ctr"/>
                      <a:r>
                        <a:rPr lang="en-US" dirty="0"/>
                        <a:t>Al</a:t>
                      </a:r>
                      <a:endParaRPr lang="en-IN" dirty="0"/>
                    </a:p>
                  </a:txBody>
                  <a:tcPr/>
                </a:tc>
                <a:tc>
                  <a:txBody>
                    <a:bodyPr/>
                    <a:lstStyle/>
                    <a:p>
                      <a:pPr algn="ctr"/>
                      <a:r>
                        <a:rPr lang="en-US" dirty="0"/>
                        <a:t>0.30%</a:t>
                      </a:r>
                      <a:endParaRPr lang="en-IN" dirty="0"/>
                    </a:p>
                  </a:txBody>
                  <a:tcPr/>
                </a:tc>
                <a:tc>
                  <a:txBody>
                    <a:bodyPr/>
                    <a:lstStyle/>
                    <a:p>
                      <a:pPr algn="ctr"/>
                      <a:r>
                        <a:rPr lang="en-US" dirty="0"/>
                        <a:t>Dy</a:t>
                      </a:r>
                      <a:endParaRPr lang="en-IN" dirty="0"/>
                    </a:p>
                  </a:txBody>
                  <a:tcPr/>
                </a:tc>
                <a:tc>
                  <a:txBody>
                    <a:bodyPr/>
                    <a:lstStyle/>
                    <a:p>
                      <a:pPr algn="ctr"/>
                      <a:r>
                        <a:rPr lang="en-US" dirty="0"/>
                        <a:t>0.3472%</a:t>
                      </a:r>
                      <a:endParaRPr lang="en-IN" dirty="0"/>
                    </a:p>
                  </a:txBody>
                  <a:tcPr/>
                </a:tc>
                <a:tc>
                  <a:txBody>
                    <a:bodyPr/>
                    <a:lstStyle/>
                    <a:p>
                      <a:pPr algn="ctr"/>
                      <a:r>
                        <a:rPr lang="en-US" dirty="0"/>
                        <a:t>Ga</a:t>
                      </a:r>
                      <a:endParaRPr lang="en-IN" dirty="0"/>
                    </a:p>
                  </a:txBody>
                  <a:tcPr/>
                </a:tc>
                <a:tc>
                  <a:txBody>
                    <a:bodyPr/>
                    <a:lstStyle/>
                    <a:p>
                      <a:pPr algn="ctr"/>
                      <a:r>
                        <a:rPr lang="en-US" dirty="0"/>
                        <a:t>0.007%</a:t>
                      </a:r>
                      <a:endParaRPr lang="en-IN" dirty="0"/>
                    </a:p>
                  </a:txBody>
                  <a:tcPr/>
                </a:tc>
                <a:tc>
                  <a:txBody>
                    <a:bodyPr/>
                    <a:lstStyle/>
                    <a:p>
                      <a:pPr algn="ctr"/>
                      <a:r>
                        <a:rPr lang="en-US" dirty="0"/>
                        <a:t>Mo</a:t>
                      </a:r>
                      <a:endParaRPr lang="en-IN" dirty="0"/>
                    </a:p>
                  </a:txBody>
                  <a:tcPr/>
                </a:tc>
                <a:tc>
                  <a:txBody>
                    <a:bodyPr/>
                    <a:lstStyle/>
                    <a:p>
                      <a:pPr algn="ctr"/>
                      <a:r>
                        <a:rPr lang="en-US" dirty="0"/>
                        <a:t>0.0189%</a:t>
                      </a:r>
                      <a:endParaRPr lang="en-IN" dirty="0"/>
                    </a:p>
                  </a:txBody>
                  <a:tcPr/>
                </a:tc>
                <a:tc>
                  <a:txBody>
                    <a:bodyPr/>
                    <a:lstStyle/>
                    <a:p>
                      <a:pPr algn="ctr"/>
                      <a:r>
                        <a:rPr lang="en-US" dirty="0"/>
                        <a:t>S</a:t>
                      </a:r>
                      <a:endParaRPr lang="en-IN" dirty="0"/>
                    </a:p>
                  </a:txBody>
                  <a:tcPr/>
                </a:tc>
                <a:tc>
                  <a:txBody>
                    <a:bodyPr/>
                    <a:lstStyle/>
                    <a:p>
                      <a:pPr algn="ctr"/>
                      <a:r>
                        <a:rPr lang="en-US" dirty="0"/>
                        <a:t>0.1062%</a:t>
                      </a:r>
                      <a:endParaRPr lang="en-IN" dirty="0"/>
                    </a:p>
                  </a:txBody>
                  <a:tcPr/>
                </a:tc>
                <a:extLst>
                  <a:ext uri="{0D108BD9-81ED-4DB2-BD59-A6C34878D82A}">
                    <a16:rowId xmlns:a16="http://schemas.microsoft.com/office/drawing/2014/main" val="2325953066"/>
                  </a:ext>
                </a:extLst>
              </a:tr>
              <a:tr h="197192">
                <a:tc>
                  <a:txBody>
                    <a:bodyPr/>
                    <a:lstStyle/>
                    <a:p>
                      <a:pPr algn="ctr"/>
                      <a:r>
                        <a:rPr lang="en-US" dirty="0"/>
                        <a:t>B</a:t>
                      </a:r>
                      <a:endParaRPr lang="en-IN" dirty="0"/>
                    </a:p>
                  </a:txBody>
                  <a:tcPr/>
                </a:tc>
                <a:tc>
                  <a:txBody>
                    <a:bodyPr/>
                    <a:lstStyle/>
                    <a:p>
                      <a:pPr algn="ctr"/>
                      <a:r>
                        <a:rPr lang="en-US" dirty="0"/>
                        <a:t>0.0016%</a:t>
                      </a:r>
                      <a:endParaRPr lang="en-IN" dirty="0"/>
                    </a:p>
                  </a:txBody>
                  <a:tcPr/>
                </a:tc>
                <a:tc>
                  <a:txBody>
                    <a:bodyPr/>
                    <a:lstStyle/>
                    <a:p>
                      <a:pPr algn="ctr"/>
                      <a:r>
                        <a:rPr lang="en-US" dirty="0"/>
                        <a:t>Er</a:t>
                      </a:r>
                      <a:endParaRPr lang="en-IN" dirty="0"/>
                    </a:p>
                  </a:txBody>
                  <a:tcPr/>
                </a:tc>
                <a:tc>
                  <a:txBody>
                    <a:bodyPr/>
                    <a:lstStyle/>
                    <a:p>
                      <a:pPr algn="ctr"/>
                      <a:r>
                        <a:rPr lang="en-US" dirty="0"/>
                        <a:t>NA</a:t>
                      </a:r>
                      <a:endParaRPr lang="en-IN" dirty="0"/>
                    </a:p>
                  </a:txBody>
                  <a:tcPr/>
                </a:tc>
                <a:tc>
                  <a:txBody>
                    <a:bodyPr/>
                    <a:lstStyle/>
                    <a:p>
                      <a:pPr algn="ctr"/>
                      <a:r>
                        <a:rPr lang="en-US" dirty="0"/>
                        <a:t>La</a:t>
                      </a:r>
                      <a:endParaRPr lang="en-IN" dirty="0"/>
                    </a:p>
                  </a:txBody>
                  <a:tcPr/>
                </a:tc>
                <a:tc>
                  <a:txBody>
                    <a:bodyPr/>
                    <a:lstStyle/>
                    <a:p>
                      <a:pPr algn="ctr"/>
                      <a:r>
                        <a:rPr lang="en-US" dirty="0"/>
                        <a:t>0.0117%</a:t>
                      </a:r>
                      <a:endParaRPr lang="en-IN" dirty="0"/>
                    </a:p>
                  </a:txBody>
                  <a:tcPr/>
                </a:tc>
                <a:tc>
                  <a:txBody>
                    <a:bodyPr/>
                    <a:lstStyle/>
                    <a:p>
                      <a:pPr algn="ctr"/>
                      <a:r>
                        <a:rPr lang="en-US" dirty="0">
                          <a:solidFill>
                            <a:srgbClr val="FF0000"/>
                          </a:solidFill>
                        </a:rPr>
                        <a:t>Nd</a:t>
                      </a:r>
                      <a:endParaRPr lang="en-IN" dirty="0">
                        <a:solidFill>
                          <a:srgbClr val="FF0000"/>
                        </a:solidFill>
                      </a:endParaRPr>
                    </a:p>
                  </a:txBody>
                  <a:tcPr/>
                </a:tc>
                <a:tc>
                  <a:txBody>
                    <a:bodyPr/>
                    <a:lstStyle/>
                    <a:p>
                      <a:pPr algn="ctr"/>
                      <a:r>
                        <a:rPr lang="en-US" dirty="0">
                          <a:solidFill>
                            <a:srgbClr val="FF0000"/>
                          </a:solidFill>
                        </a:rPr>
                        <a:t>22.02%</a:t>
                      </a:r>
                      <a:endParaRPr lang="en-IN" dirty="0">
                        <a:solidFill>
                          <a:srgbClr val="FF0000"/>
                        </a:solidFill>
                      </a:endParaRPr>
                    </a:p>
                  </a:txBody>
                  <a:tcPr/>
                </a:tc>
                <a:tc>
                  <a:txBody>
                    <a:bodyPr/>
                    <a:lstStyle/>
                    <a:p>
                      <a:pPr algn="ctr"/>
                      <a:r>
                        <a:rPr lang="en-US" dirty="0"/>
                        <a:t>Tb</a:t>
                      </a:r>
                      <a:endParaRPr lang="en-IN" dirty="0"/>
                    </a:p>
                  </a:txBody>
                  <a:tcPr/>
                </a:tc>
                <a:tc>
                  <a:txBody>
                    <a:bodyPr/>
                    <a:lstStyle/>
                    <a:p>
                      <a:pPr algn="ctr"/>
                      <a:r>
                        <a:rPr lang="en-US" dirty="0"/>
                        <a:t>0.479%</a:t>
                      </a:r>
                      <a:endParaRPr lang="en-IN" dirty="0"/>
                    </a:p>
                  </a:txBody>
                  <a:tcPr/>
                </a:tc>
                <a:extLst>
                  <a:ext uri="{0D108BD9-81ED-4DB2-BD59-A6C34878D82A}">
                    <a16:rowId xmlns:a16="http://schemas.microsoft.com/office/drawing/2014/main" val="1175363298"/>
                  </a:ext>
                </a:extLst>
              </a:tr>
              <a:tr h="197192">
                <a:tc>
                  <a:txBody>
                    <a:bodyPr/>
                    <a:lstStyle/>
                    <a:p>
                      <a:pPr algn="ctr"/>
                      <a:r>
                        <a:rPr lang="en-US" dirty="0"/>
                        <a:t>Co</a:t>
                      </a:r>
                      <a:endParaRPr lang="en-IN" dirty="0"/>
                    </a:p>
                  </a:txBody>
                  <a:tcPr/>
                </a:tc>
                <a:tc>
                  <a:txBody>
                    <a:bodyPr/>
                    <a:lstStyle/>
                    <a:p>
                      <a:pPr algn="ctr"/>
                      <a:r>
                        <a:rPr lang="en-US" dirty="0"/>
                        <a:t>0.0131%</a:t>
                      </a:r>
                      <a:endParaRPr lang="en-IN" dirty="0"/>
                    </a:p>
                  </a:txBody>
                  <a:tcPr/>
                </a:tc>
                <a:tc>
                  <a:txBody>
                    <a:bodyPr/>
                    <a:lstStyle/>
                    <a:p>
                      <a:pPr algn="ctr"/>
                      <a:r>
                        <a:rPr lang="en-US" dirty="0"/>
                        <a:t>Eu</a:t>
                      </a:r>
                      <a:endParaRPr lang="en-IN" dirty="0"/>
                    </a:p>
                  </a:txBody>
                  <a:tcPr/>
                </a:tc>
                <a:tc>
                  <a:txBody>
                    <a:bodyPr/>
                    <a:lstStyle/>
                    <a:p>
                      <a:pPr algn="ctr"/>
                      <a:r>
                        <a:rPr lang="en-US" dirty="0"/>
                        <a:t>0.0364%</a:t>
                      </a:r>
                      <a:endParaRPr lang="en-IN" dirty="0"/>
                    </a:p>
                  </a:txBody>
                  <a:tcPr/>
                </a:tc>
                <a:tc>
                  <a:txBody>
                    <a:bodyPr/>
                    <a:lstStyle/>
                    <a:p>
                      <a:pPr algn="ctr"/>
                      <a:r>
                        <a:rPr lang="en-US" dirty="0"/>
                        <a:t>Li</a:t>
                      </a:r>
                      <a:endParaRPr lang="en-IN" dirty="0"/>
                    </a:p>
                  </a:txBody>
                  <a:tcPr/>
                </a:tc>
                <a:tc>
                  <a:txBody>
                    <a:bodyPr/>
                    <a:lstStyle/>
                    <a:p>
                      <a:pPr algn="ctr"/>
                      <a:r>
                        <a:rPr lang="en-US" dirty="0"/>
                        <a:t>0.0045%</a:t>
                      </a:r>
                      <a:endParaRPr lang="en-IN" dirty="0"/>
                    </a:p>
                  </a:txBody>
                  <a:tcPr/>
                </a:tc>
                <a:tc>
                  <a:txBody>
                    <a:bodyPr/>
                    <a:lstStyle/>
                    <a:p>
                      <a:pPr algn="ctr"/>
                      <a:r>
                        <a:rPr lang="en-US" dirty="0"/>
                        <a:t>Ni</a:t>
                      </a:r>
                      <a:endParaRPr lang="en-IN" dirty="0"/>
                    </a:p>
                  </a:txBody>
                  <a:tcPr/>
                </a:tc>
                <a:tc>
                  <a:txBody>
                    <a:bodyPr/>
                    <a:lstStyle/>
                    <a:p>
                      <a:pPr algn="ctr"/>
                      <a:r>
                        <a:rPr lang="en-US" dirty="0"/>
                        <a:t>0.0142%</a:t>
                      </a:r>
                      <a:endParaRPr lang="en-IN" dirty="0"/>
                    </a:p>
                  </a:txBody>
                  <a:tcPr/>
                </a:tc>
                <a:tc>
                  <a:txBody>
                    <a:bodyPr/>
                    <a:lstStyle/>
                    <a:p>
                      <a:pPr algn="ctr"/>
                      <a:r>
                        <a:rPr lang="en-US" dirty="0"/>
                        <a:t>Ti</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2317435509"/>
                  </a:ext>
                </a:extLst>
              </a:tr>
              <a:tr h="0">
                <a:tc>
                  <a:txBody>
                    <a:bodyPr/>
                    <a:lstStyle/>
                    <a:p>
                      <a:pPr algn="ctr"/>
                      <a:r>
                        <a:rPr lang="en-US" dirty="0"/>
                        <a:t>Cu</a:t>
                      </a:r>
                      <a:endParaRPr lang="en-IN" dirty="0"/>
                    </a:p>
                  </a:txBody>
                  <a:tcPr/>
                </a:tc>
                <a:tc>
                  <a:txBody>
                    <a:bodyPr/>
                    <a:lstStyle/>
                    <a:p>
                      <a:pPr algn="ctr"/>
                      <a:r>
                        <a:rPr lang="en-US" dirty="0"/>
                        <a:t>0.0298%</a:t>
                      </a:r>
                      <a:endParaRPr lang="en-IN" dirty="0"/>
                    </a:p>
                  </a:txBody>
                  <a:tcPr/>
                </a:tc>
                <a:tc>
                  <a:txBody>
                    <a:bodyPr/>
                    <a:lstStyle/>
                    <a:p>
                      <a:pPr algn="ctr"/>
                      <a:r>
                        <a:rPr lang="en-US" dirty="0"/>
                        <a:t>Fe</a:t>
                      </a:r>
                      <a:endParaRPr lang="en-IN" dirty="0"/>
                    </a:p>
                  </a:txBody>
                  <a:tcPr/>
                </a:tc>
                <a:tc>
                  <a:txBody>
                    <a:bodyPr/>
                    <a:lstStyle/>
                    <a:p>
                      <a:pPr algn="ctr"/>
                      <a:r>
                        <a:rPr lang="en-US" dirty="0"/>
                        <a:t>0.056%</a:t>
                      </a:r>
                      <a:endParaRPr lang="en-IN" dirty="0"/>
                    </a:p>
                  </a:txBody>
                  <a:tcPr/>
                </a:tc>
                <a:tc>
                  <a:txBody>
                    <a:bodyPr/>
                    <a:lstStyle/>
                    <a:p>
                      <a:pPr algn="ctr"/>
                      <a:r>
                        <a:rPr lang="en-US" dirty="0"/>
                        <a:t>Mn</a:t>
                      </a:r>
                      <a:endParaRPr lang="en-IN" dirty="0"/>
                    </a:p>
                  </a:txBody>
                  <a:tcPr/>
                </a:tc>
                <a:tc>
                  <a:txBody>
                    <a:bodyPr/>
                    <a:lstStyle/>
                    <a:p>
                      <a:pPr algn="ctr"/>
                      <a:r>
                        <a:rPr lang="en-US" dirty="0"/>
                        <a:t>0.0065%</a:t>
                      </a:r>
                      <a:endParaRPr lang="en-IN" dirty="0"/>
                    </a:p>
                  </a:txBody>
                  <a:tcPr/>
                </a:tc>
                <a:tc>
                  <a:txBody>
                    <a:bodyPr/>
                    <a:lstStyle/>
                    <a:p>
                      <a:pPr algn="ctr"/>
                      <a:r>
                        <a:rPr lang="en-US" dirty="0"/>
                        <a:t>Pr</a:t>
                      </a:r>
                      <a:endParaRPr lang="en-IN" dirty="0"/>
                    </a:p>
                  </a:txBody>
                  <a:tcPr/>
                </a:tc>
                <a:tc>
                  <a:txBody>
                    <a:bodyPr/>
                    <a:lstStyle/>
                    <a:p>
                      <a:pPr algn="ctr"/>
                      <a:r>
                        <a:rPr lang="en-US" dirty="0"/>
                        <a:t>4.24%</a:t>
                      </a:r>
                      <a:endParaRPr lang="en-IN" dirty="0"/>
                    </a:p>
                  </a:txBody>
                  <a:tcPr/>
                </a:tc>
                <a:tc>
                  <a:txBody>
                    <a:bodyPr/>
                    <a:lstStyle/>
                    <a:p>
                      <a:pPr algn="ctr"/>
                      <a:r>
                        <a:rPr lang="en-US" dirty="0"/>
                        <a:t>----</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858730490"/>
                  </a:ext>
                </a:extLst>
              </a:tr>
            </a:tbl>
          </a:graphicData>
        </a:graphic>
      </p:graphicFrame>
      <p:sp>
        <p:nvSpPr>
          <p:cNvPr id="14" name="TextBox 13">
            <a:extLst>
              <a:ext uri="{FF2B5EF4-FFF2-40B4-BE49-F238E27FC236}">
                <a16:creationId xmlns:a16="http://schemas.microsoft.com/office/drawing/2014/main" id="{6F6624A6-C291-46F8-91D0-9A2E9AE489E5}"/>
              </a:ext>
            </a:extLst>
          </p:cNvPr>
          <p:cNvSpPr txBox="1"/>
          <p:nvPr/>
        </p:nvSpPr>
        <p:spPr>
          <a:xfrm>
            <a:off x="31423" y="2969416"/>
            <a:ext cx="4572000" cy="307777"/>
          </a:xfrm>
          <a:prstGeom prst="rect">
            <a:avLst/>
          </a:prstGeom>
          <a:noFill/>
        </p:spPr>
        <p:txBody>
          <a:bodyPr wrap="square">
            <a:spAutoFit/>
          </a:bodyPr>
          <a:lstStyle/>
          <a:p>
            <a:r>
              <a:rPr lang="en-US" dirty="0">
                <a:latin typeface="Lato Medium" panose="020F0502020204030203" pitchFamily="34" charset="0"/>
                <a:ea typeface="Lato Medium" panose="020F0502020204030203" pitchFamily="34" charset="0"/>
                <a:cs typeface="Lato Medium" panose="020F0502020204030203" pitchFamily="34" charset="0"/>
              </a:rPr>
              <a:t>ICP-OES Results of Nd Oxalate : Table 4</a:t>
            </a:r>
            <a:endParaRPr lang="en-IN" dirty="0"/>
          </a:p>
        </p:txBody>
      </p:sp>
      <p:sp>
        <p:nvSpPr>
          <p:cNvPr id="15" name="TextBox 14">
            <a:extLst>
              <a:ext uri="{FF2B5EF4-FFF2-40B4-BE49-F238E27FC236}">
                <a16:creationId xmlns:a16="http://schemas.microsoft.com/office/drawing/2014/main" id="{71F997E7-E977-482F-A47C-1FFA54F2F6A7}"/>
              </a:ext>
            </a:extLst>
          </p:cNvPr>
          <p:cNvSpPr txBox="1"/>
          <p:nvPr/>
        </p:nvSpPr>
        <p:spPr>
          <a:xfrm>
            <a:off x="57829" y="62345"/>
            <a:ext cx="3776980" cy="369332"/>
          </a:xfrm>
          <a:prstGeom prst="rect">
            <a:avLst/>
          </a:prstGeom>
          <a:noFill/>
        </p:spPr>
        <p:txBody>
          <a:bodyPr wrap="square" rtlCol="0">
            <a:spAutoFit/>
          </a:bodyPr>
          <a:lstStyle/>
          <a:p>
            <a:r>
              <a:rPr lang="en-US" sz="1800" dirty="0">
                <a:latin typeface="Lato Medium" panose="020F0502020204030203" pitchFamily="34" charset="0"/>
                <a:ea typeface="Lato Medium" panose="020F0502020204030203" pitchFamily="34" charset="0"/>
                <a:cs typeface="Lato Medium" panose="020F0502020204030203" pitchFamily="34" charset="0"/>
              </a:rPr>
              <a:t>Results of Post-Leaching Process:</a:t>
            </a:r>
            <a:endParaRPr lang="en-IN" sz="1800"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093054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561" y="-87566"/>
            <a:ext cx="2140877" cy="572700"/>
          </a:xfrm>
        </p:spPr>
        <p:txBody>
          <a:bodyPr>
            <a:noAutofit/>
          </a:bodyPr>
          <a:lstStyle/>
          <a:p>
            <a:pPr algn="ctr"/>
            <a:r>
              <a:rPr lang="en-US" u="sng" dirty="0">
                <a:latin typeface="Lato Heavy" panose="020F0502020204030203" pitchFamily="34" charset="0"/>
                <a:ea typeface="Lato Heavy" panose="020F0502020204030203" pitchFamily="34" charset="0"/>
                <a:cs typeface="Lato Heavy" panose="020F0502020204030203" pitchFamily="34" charset="0"/>
              </a:rPr>
              <a:t>ABSTRACT</a:t>
            </a:r>
            <a:endParaRPr lang="en-IN" u="sng" dirty="0">
              <a:latin typeface="Lato Heavy" panose="020F0502020204030203" pitchFamily="34" charset="0"/>
              <a:ea typeface="Lato Heavy" panose="020F0502020204030203" pitchFamily="34" charset="0"/>
              <a:cs typeface="Lato Heavy" panose="020F0502020204030203" pitchFamily="34" charset="0"/>
            </a:endParaRPr>
          </a:p>
        </p:txBody>
      </p:sp>
      <p:sp>
        <p:nvSpPr>
          <p:cNvPr id="3" name="Text Placeholder 2"/>
          <p:cNvSpPr>
            <a:spLocks noGrp="1"/>
          </p:cNvSpPr>
          <p:nvPr>
            <p:ph type="body" idx="1"/>
          </p:nvPr>
        </p:nvSpPr>
        <p:spPr>
          <a:xfrm>
            <a:off x="299966" y="385897"/>
            <a:ext cx="8544065" cy="3870099"/>
          </a:xfrm>
        </p:spPr>
        <p:txBody>
          <a:bodyPr>
            <a:noAutofit/>
          </a:bodyPr>
          <a:lstStyle/>
          <a:p>
            <a:pPr marL="114300" indent="0" algn="just">
              <a:lnSpc>
                <a:spcPct val="150000"/>
              </a:lnSpc>
              <a:buNone/>
            </a:pPr>
            <a:r>
              <a:rPr lang="en-US" sz="12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NdFeB permanent magnets have different life cycles, depending on the applications: from as short as 2–3 years in consumer electronics to 20–30 years in wind turbines. The size of the magnets ranges from less than 1 g in small consumer electronics to about 1 kg in electric vehicles (EVs) and hybrid and electric vehicles (HEVs), and can be as large as 1000–2000 kg in the generators of modern wind turbines. NdFeB permanent magnets contain about 31–32 </a:t>
            </a:r>
            <a:r>
              <a:rPr lang="en-US" sz="1200" dirty="0" err="1">
                <a:solidFill>
                  <a:schemeClr val="tx1"/>
                </a:solidFill>
                <a:latin typeface="Lato Medium" panose="020F0502020204030203" pitchFamily="34" charset="0"/>
                <a:ea typeface="Lato Medium" panose="020F0502020204030203" pitchFamily="34" charset="0"/>
                <a:cs typeface="Lato Medium" panose="020F0502020204030203" pitchFamily="34" charset="0"/>
              </a:rPr>
              <a:t>wt</a:t>
            </a:r>
            <a:r>
              <a:rPr lang="en-US" sz="12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of rare-earth elements (REEs). Recycling of REEs contained in this type of magnets from the End-of-Life (EOL) products will play an important and complementary role in the total supply of REEs in the future. However, collection and recovery of the magnets from small consumer electronics imposes great social and technological challenges. This paper gives an overview of the sources of NdFeB permanent magnets related to their applications, followed by a summary of the various available technologies to recover the REEs from these magnets, including physical processing and separation, direct alloy production, and metallurgical extraction and recovery. At present, no commercial operation has been identified for recycling the EOL NdFeB permanent magnets and the recovery of the associated REE content. Most of the processing methods are still at various research and development stages. It is estimated that in the coming 10–15 years, the recycled REEs from EOL permanent magnets will play a significant role in the total REE supply in the magnet sector, provided that efficient technologies will be developed and implemented in practice.</a:t>
            </a:r>
          </a:p>
          <a:p>
            <a:pPr marL="114300" indent="0" algn="just">
              <a:lnSpc>
                <a:spcPct val="150000"/>
              </a:lnSpc>
              <a:buNone/>
            </a:pPr>
            <a:endParaRPr lang="en-US" sz="1200"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a:p>
            <a:pPr marL="114300" indent="0" algn="just">
              <a:lnSpc>
                <a:spcPct val="150000"/>
              </a:lnSpc>
              <a:buNone/>
            </a:pPr>
            <a:r>
              <a:rPr lang="en-US" sz="1200" b="1"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Keywords: </a:t>
            </a:r>
            <a:r>
              <a:rPr lang="en-US" sz="1200"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NdFeB Permanent magnets, Rare-Earth Elements (REEs), Electronics, Electrical Vehicles, Hybrid Electrical Vehicles</a:t>
            </a:r>
            <a:endParaRPr lang="en-US" sz="1200" b="1"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a:p>
            <a:pPr>
              <a:lnSpc>
                <a:spcPct val="150000"/>
              </a:lnSpc>
            </a:pPr>
            <a:endParaRPr lang="en-IN" sz="1200"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097880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E54D0E7-1973-4617-B9F2-6AE4EC869D0E}"/>
              </a:ext>
            </a:extLst>
          </p:cNvPr>
          <p:cNvGraphicFramePr>
            <a:graphicFrameLocks noGrp="1"/>
          </p:cNvGraphicFramePr>
          <p:nvPr>
            <p:extLst>
              <p:ext uri="{D42A27DB-BD31-4B8C-83A1-F6EECF244321}">
                <p14:modId xmlns:p14="http://schemas.microsoft.com/office/powerpoint/2010/main" val="233979664"/>
              </p:ext>
            </p:extLst>
          </p:nvPr>
        </p:nvGraphicFramePr>
        <p:xfrm>
          <a:off x="106325" y="613658"/>
          <a:ext cx="8931350" cy="1737360"/>
        </p:xfrm>
        <a:graphic>
          <a:graphicData uri="http://schemas.openxmlformats.org/drawingml/2006/table">
            <a:tbl>
              <a:tblPr firstRow="1" bandRow="1">
                <a:tableStyleId>{3C2FFA5D-87B4-456A-9821-1D502468CF0F}</a:tableStyleId>
              </a:tblPr>
              <a:tblGrid>
                <a:gridCol w="893135">
                  <a:extLst>
                    <a:ext uri="{9D8B030D-6E8A-4147-A177-3AD203B41FA5}">
                      <a16:colId xmlns:a16="http://schemas.microsoft.com/office/drawing/2014/main" val="3632614904"/>
                    </a:ext>
                  </a:extLst>
                </a:gridCol>
                <a:gridCol w="893135">
                  <a:extLst>
                    <a:ext uri="{9D8B030D-6E8A-4147-A177-3AD203B41FA5}">
                      <a16:colId xmlns:a16="http://schemas.microsoft.com/office/drawing/2014/main" val="2631702121"/>
                    </a:ext>
                  </a:extLst>
                </a:gridCol>
                <a:gridCol w="893135">
                  <a:extLst>
                    <a:ext uri="{9D8B030D-6E8A-4147-A177-3AD203B41FA5}">
                      <a16:colId xmlns:a16="http://schemas.microsoft.com/office/drawing/2014/main" val="598659065"/>
                    </a:ext>
                  </a:extLst>
                </a:gridCol>
                <a:gridCol w="893135">
                  <a:extLst>
                    <a:ext uri="{9D8B030D-6E8A-4147-A177-3AD203B41FA5}">
                      <a16:colId xmlns:a16="http://schemas.microsoft.com/office/drawing/2014/main" val="3888681394"/>
                    </a:ext>
                  </a:extLst>
                </a:gridCol>
                <a:gridCol w="893135">
                  <a:extLst>
                    <a:ext uri="{9D8B030D-6E8A-4147-A177-3AD203B41FA5}">
                      <a16:colId xmlns:a16="http://schemas.microsoft.com/office/drawing/2014/main" val="91219874"/>
                    </a:ext>
                  </a:extLst>
                </a:gridCol>
                <a:gridCol w="893135">
                  <a:extLst>
                    <a:ext uri="{9D8B030D-6E8A-4147-A177-3AD203B41FA5}">
                      <a16:colId xmlns:a16="http://schemas.microsoft.com/office/drawing/2014/main" val="1214604990"/>
                    </a:ext>
                  </a:extLst>
                </a:gridCol>
                <a:gridCol w="893135">
                  <a:extLst>
                    <a:ext uri="{9D8B030D-6E8A-4147-A177-3AD203B41FA5}">
                      <a16:colId xmlns:a16="http://schemas.microsoft.com/office/drawing/2014/main" val="1719813135"/>
                    </a:ext>
                  </a:extLst>
                </a:gridCol>
                <a:gridCol w="893135">
                  <a:extLst>
                    <a:ext uri="{9D8B030D-6E8A-4147-A177-3AD203B41FA5}">
                      <a16:colId xmlns:a16="http://schemas.microsoft.com/office/drawing/2014/main" val="1644004843"/>
                    </a:ext>
                  </a:extLst>
                </a:gridCol>
                <a:gridCol w="893135">
                  <a:extLst>
                    <a:ext uri="{9D8B030D-6E8A-4147-A177-3AD203B41FA5}">
                      <a16:colId xmlns:a16="http://schemas.microsoft.com/office/drawing/2014/main" val="2745821233"/>
                    </a:ext>
                  </a:extLst>
                </a:gridCol>
                <a:gridCol w="893135">
                  <a:extLst>
                    <a:ext uri="{9D8B030D-6E8A-4147-A177-3AD203B41FA5}">
                      <a16:colId xmlns:a16="http://schemas.microsoft.com/office/drawing/2014/main" val="2619693462"/>
                    </a:ext>
                  </a:extLst>
                </a:gridCol>
              </a:tblGrid>
              <a:tr h="0">
                <a:tc>
                  <a:txBody>
                    <a:bodyPr/>
                    <a:lstStyle/>
                    <a:p>
                      <a:pPr algn="ctr"/>
                      <a:r>
                        <a:rPr lang="en-US" dirty="0"/>
                        <a:t>Element</a:t>
                      </a:r>
                      <a:endParaRPr lang="en-IN" dirty="0"/>
                    </a:p>
                  </a:txBody>
                  <a:tcPr/>
                </a:tc>
                <a:tc>
                  <a:txBody>
                    <a:bodyPr/>
                    <a:lstStyle/>
                    <a:p>
                      <a:pPr algn="ctr"/>
                      <a:r>
                        <a:rPr lang="en-US" dirty="0"/>
                        <a:t>Percent</a:t>
                      </a: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tc>
                  <a:txBody>
                    <a:bodyPr/>
                    <a:lstStyle/>
                    <a:p>
                      <a:pPr algn="ctr"/>
                      <a:r>
                        <a:rPr lang="en-US" dirty="0"/>
                        <a:t>Element</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Percent</a:t>
                      </a:r>
                      <a:endParaRPr lang="en-IN" dirty="0"/>
                    </a:p>
                    <a:p>
                      <a:pPr algn="ctr"/>
                      <a:endParaRPr lang="en-IN" dirty="0"/>
                    </a:p>
                  </a:txBody>
                  <a:tcPr/>
                </a:tc>
                <a:extLst>
                  <a:ext uri="{0D108BD9-81ED-4DB2-BD59-A6C34878D82A}">
                    <a16:rowId xmlns:a16="http://schemas.microsoft.com/office/drawing/2014/main" val="247349107"/>
                  </a:ext>
                </a:extLst>
              </a:tr>
              <a:tr h="197192">
                <a:tc>
                  <a:txBody>
                    <a:bodyPr/>
                    <a:lstStyle/>
                    <a:p>
                      <a:pPr algn="ctr"/>
                      <a:r>
                        <a:rPr lang="en-US" dirty="0"/>
                        <a:t>Al</a:t>
                      </a:r>
                      <a:endParaRPr lang="en-IN" dirty="0"/>
                    </a:p>
                  </a:txBody>
                  <a:tcPr/>
                </a:tc>
                <a:tc>
                  <a:txBody>
                    <a:bodyPr/>
                    <a:lstStyle/>
                    <a:p>
                      <a:pPr algn="ctr"/>
                      <a:r>
                        <a:rPr lang="en-US" dirty="0"/>
                        <a:t>0.532%</a:t>
                      </a:r>
                      <a:endParaRPr lang="en-IN" dirty="0"/>
                    </a:p>
                  </a:txBody>
                  <a:tcPr/>
                </a:tc>
                <a:tc>
                  <a:txBody>
                    <a:bodyPr/>
                    <a:lstStyle/>
                    <a:p>
                      <a:pPr algn="ctr"/>
                      <a:r>
                        <a:rPr lang="en-US" dirty="0"/>
                        <a:t>Dy</a:t>
                      </a:r>
                      <a:endParaRPr lang="en-IN" dirty="0"/>
                    </a:p>
                  </a:txBody>
                  <a:tcPr/>
                </a:tc>
                <a:tc>
                  <a:txBody>
                    <a:bodyPr/>
                    <a:lstStyle/>
                    <a:p>
                      <a:pPr algn="ctr"/>
                      <a:r>
                        <a:rPr lang="en-US" dirty="0"/>
                        <a:t>0.780%</a:t>
                      </a:r>
                      <a:endParaRPr lang="en-IN" dirty="0"/>
                    </a:p>
                  </a:txBody>
                  <a:tcPr/>
                </a:tc>
                <a:tc>
                  <a:txBody>
                    <a:bodyPr/>
                    <a:lstStyle/>
                    <a:p>
                      <a:pPr algn="ctr"/>
                      <a:r>
                        <a:rPr lang="en-US" dirty="0"/>
                        <a:t>Ga</a:t>
                      </a:r>
                      <a:endParaRPr lang="en-IN" dirty="0"/>
                    </a:p>
                  </a:txBody>
                  <a:tcPr/>
                </a:tc>
                <a:tc>
                  <a:txBody>
                    <a:bodyPr/>
                    <a:lstStyle/>
                    <a:p>
                      <a:pPr algn="ctr"/>
                      <a:r>
                        <a:rPr lang="en-US" dirty="0"/>
                        <a:t>0.0150%</a:t>
                      </a:r>
                      <a:endParaRPr lang="en-IN" dirty="0"/>
                    </a:p>
                  </a:txBody>
                  <a:tcPr/>
                </a:tc>
                <a:tc>
                  <a:txBody>
                    <a:bodyPr/>
                    <a:lstStyle/>
                    <a:p>
                      <a:pPr algn="ctr"/>
                      <a:r>
                        <a:rPr lang="en-US" dirty="0"/>
                        <a:t>Mo</a:t>
                      </a:r>
                      <a:endParaRPr lang="en-IN" dirty="0"/>
                    </a:p>
                  </a:txBody>
                  <a:tcPr/>
                </a:tc>
                <a:tc>
                  <a:txBody>
                    <a:bodyPr/>
                    <a:lstStyle/>
                    <a:p>
                      <a:pPr algn="ctr"/>
                      <a:r>
                        <a:rPr lang="en-US" dirty="0"/>
                        <a:t>0.0386%</a:t>
                      </a:r>
                      <a:endParaRPr lang="en-IN" dirty="0"/>
                    </a:p>
                  </a:txBody>
                  <a:tcPr/>
                </a:tc>
                <a:tc>
                  <a:txBody>
                    <a:bodyPr/>
                    <a:lstStyle/>
                    <a:p>
                      <a:pPr algn="ctr"/>
                      <a:r>
                        <a:rPr lang="en-US" dirty="0"/>
                        <a:t>S</a:t>
                      </a:r>
                      <a:endParaRPr lang="en-IN" dirty="0"/>
                    </a:p>
                  </a:txBody>
                  <a:tcPr/>
                </a:tc>
                <a:tc>
                  <a:txBody>
                    <a:bodyPr/>
                    <a:lstStyle/>
                    <a:p>
                      <a:pPr algn="ctr"/>
                      <a:r>
                        <a:rPr lang="en-US" dirty="0"/>
                        <a:t>0.269%</a:t>
                      </a:r>
                      <a:endParaRPr lang="en-IN" dirty="0"/>
                    </a:p>
                  </a:txBody>
                  <a:tcPr/>
                </a:tc>
                <a:extLst>
                  <a:ext uri="{0D108BD9-81ED-4DB2-BD59-A6C34878D82A}">
                    <a16:rowId xmlns:a16="http://schemas.microsoft.com/office/drawing/2014/main" val="2325953066"/>
                  </a:ext>
                </a:extLst>
              </a:tr>
              <a:tr h="197192">
                <a:tc>
                  <a:txBody>
                    <a:bodyPr/>
                    <a:lstStyle/>
                    <a:p>
                      <a:pPr algn="ctr"/>
                      <a:r>
                        <a:rPr lang="en-US" dirty="0"/>
                        <a:t>B</a:t>
                      </a:r>
                      <a:endParaRPr lang="en-IN" dirty="0"/>
                    </a:p>
                  </a:txBody>
                  <a:tcPr/>
                </a:tc>
                <a:tc>
                  <a:txBody>
                    <a:bodyPr/>
                    <a:lstStyle/>
                    <a:p>
                      <a:pPr algn="ctr"/>
                      <a:r>
                        <a:rPr lang="en-US" dirty="0"/>
                        <a:t>0.0028%</a:t>
                      </a:r>
                      <a:endParaRPr lang="en-IN" dirty="0"/>
                    </a:p>
                  </a:txBody>
                  <a:tcPr/>
                </a:tc>
                <a:tc>
                  <a:txBody>
                    <a:bodyPr/>
                    <a:lstStyle/>
                    <a:p>
                      <a:pPr algn="ctr"/>
                      <a:r>
                        <a:rPr lang="en-US" dirty="0"/>
                        <a:t>Er</a:t>
                      </a:r>
                      <a:endParaRPr lang="en-IN" dirty="0"/>
                    </a:p>
                  </a:txBody>
                  <a:tcPr/>
                </a:tc>
                <a:tc>
                  <a:txBody>
                    <a:bodyPr/>
                    <a:lstStyle/>
                    <a:p>
                      <a:pPr algn="ctr"/>
                      <a:r>
                        <a:rPr lang="en-US" dirty="0"/>
                        <a:t>ND</a:t>
                      </a:r>
                      <a:endParaRPr lang="en-IN" dirty="0"/>
                    </a:p>
                  </a:txBody>
                  <a:tcPr/>
                </a:tc>
                <a:tc>
                  <a:txBody>
                    <a:bodyPr/>
                    <a:lstStyle/>
                    <a:p>
                      <a:pPr algn="ctr"/>
                      <a:r>
                        <a:rPr lang="en-US" dirty="0"/>
                        <a:t>La</a:t>
                      </a:r>
                      <a:endParaRPr lang="en-IN" dirty="0"/>
                    </a:p>
                  </a:txBody>
                  <a:tcPr/>
                </a:tc>
                <a:tc>
                  <a:txBody>
                    <a:bodyPr/>
                    <a:lstStyle/>
                    <a:p>
                      <a:pPr algn="ctr"/>
                      <a:r>
                        <a:rPr lang="en-US" dirty="0"/>
                        <a:t>0.0258%</a:t>
                      </a:r>
                      <a:endParaRPr lang="en-IN" dirty="0"/>
                    </a:p>
                  </a:txBody>
                  <a:tcPr/>
                </a:tc>
                <a:tc>
                  <a:txBody>
                    <a:bodyPr/>
                    <a:lstStyle/>
                    <a:p>
                      <a:pPr algn="ctr"/>
                      <a:r>
                        <a:rPr lang="en-US" dirty="0">
                          <a:solidFill>
                            <a:srgbClr val="FF0000"/>
                          </a:solidFill>
                        </a:rPr>
                        <a:t>Nd</a:t>
                      </a:r>
                      <a:endParaRPr lang="en-IN" dirty="0">
                        <a:solidFill>
                          <a:srgbClr val="FF0000"/>
                        </a:solidFill>
                      </a:endParaRPr>
                    </a:p>
                  </a:txBody>
                  <a:tcPr/>
                </a:tc>
                <a:tc>
                  <a:txBody>
                    <a:bodyPr/>
                    <a:lstStyle/>
                    <a:p>
                      <a:pPr algn="ctr"/>
                      <a:r>
                        <a:rPr lang="en-US" dirty="0">
                          <a:solidFill>
                            <a:srgbClr val="FF0000"/>
                          </a:solidFill>
                        </a:rPr>
                        <a:t>47.79%</a:t>
                      </a:r>
                      <a:endParaRPr lang="en-IN" dirty="0">
                        <a:solidFill>
                          <a:srgbClr val="FF0000"/>
                        </a:solidFill>
                      </a:endParaRPr>
                    </a:p>
                  </a:txBody>
                  <a:tcPr/>
                </a:tc>
                <a:tc>
                  <a:txBody>
                    <a:bodyPr/>
                    <a:lstStyle/>
                    <a:p>
                      <a:pPr algn="ctr"/>
                      <a:r>
                        <a:rPr lang="en-US" dirty="0"/>
                        <a:t>Tb</a:t>
                      </a:r>
                      <a:endParaRPr lang="en-IN" dirty="0"/>
                    </a:p>
                  </a:txBody>
                  <a:tcPr/>
                </a:tc>
                <a:tc>
                  <a:txBody>
                    <a:bodyPr/>
                    <a:lstStyle/>
                    <a:p>
                      <a:pPr algn="ctr"/>
                      <a:r>
                        <a:rPr lang="en-US" dirty="0"/>
                        <a:t>0.105%</a:t>
                      </a:r>
                      <a:endParaRPr lang="en-IN" dirty="0"/>
                    </a:p>
                  </a:txBody>
                  <a:tcPr/>
                </a:tc>
                <a:extLst>
                  <a:ext uri="{0D108BD9-81ED-4DB2-BD59-A6C34878D82A}">
                    <a16:rowId xmlns:a16="http://schemas.microsoft.com/office/drawing/2014/main" val="1175363298"/>
                  </a:ext>
                </a:extLst>
              </a:tr>
              <a:tr h="197192">
                <a:tc>
                  <a:txBody>
                    <a:bodyPr/>
                    <a:lstStyle/>
                    <a:p>
                      <a:pPr algn="ctr"/>
                      <a:r>
                        <a:rPr lang="en-US" dirty="0"/>
                        <a:t>Co</a:t>
                      </a:r>
                      <a:endParaRPr lang="en-IN" dirty="0"/>
                    </a:p>
                  </a:txBody>
                  <a:tcPr/>
                </a:tc>
                <a:tc>
                  <a:txBody>
                    <a:bodyPr/>
                    <a:lstStyle/>
                    <a:p>
                      <a:pPr algn="ctr"/>
                      <a:r>
                        <a:rPr lang="en-US" dirty="0"/>
                        <a:t>0.0053%</a:t>
                      </a:r>
                      <a:endParaRPr lang="en-IN" dirty="0"/>
                    </a:p>
                  </a:txBody>
                  <a:tcPr/>
                </a:tc>
                <a:tc>
                  <a:txBody>
                    <a:bodyPr/>
                    <a:lstStyle/>
                    <a:p>
                      <a:pPr algn="ctr"/>
                      <a:r>
                        <a:rPr lang="en-US" dirty="0"/>
                        <a:t>Eu</a:t>
                      </a:r>
                      <a:endParaRPr lang="en-IN" dirty="0"/>
                    </a:p>
                  </a:txBody>
                  <a:tcPr/>
                </a:tc>
                <a:tc>
                  <a:txBody>
                    <a:bodyPr/>
                    <a:lstStyle/>
                    <a:p>
                      <a:pPr algn="ctr"/>
                      <a:r>
                        <a:rPr lang="en-US" dirty="0"/>
                        <a:t>0.0815%</a:t>
                      </a:r>
                      <a:endParaRPr lang="en-IN" dirty="0"/>
                    </a:p>
                  </a:txBody>
                  <a:tcPr/>
                </a:tc>
                <a:tc>
                  <a:txBody>
                    <a:bodyPr/>
                    <a:lstStyle/>
                    <a:p>
                      <a:pPr algn="ctr"/>
                      <a:r>
                        <a:rPr lang="en-US" dirty="0"/>
                        <a:t>Li</a:t>
                      </a:r>
                      <a:endParaRPr lang="en-IN" dirty="0"/>
                    </a:p>
                  </a:txBody>
                  <a:tcPr/>
                </a:tc>
                <a:tc>
                  <a:txBody>
                    <a:bodyPr/>
                    <a:lstStyle/>
                    <a:p>
                      <a:pPr algn="ctr"/>
                      <a:r>
                        <a:rPr lang="en-US" dirty="0"/>
                        <a:t>0.0028%</a:t>
                      </a:r>
                      <a:endParaRPr lang="en-IN" dirty="0"/>
                    </a:p>
                  </a:txBody>
                  <a:tcPr/>
                </a:tc>
                <a:tc>
                  <a:txBody>
                    <a:bodyPr/>
                    <a:lstStyle/>
                    <a:p>
                      <a:pPr algn="ctr"/>
                      <a:r>
                        <a:rPr lang="en-US" dirty="0"/>
                        <a:t>Ni</a:t>
                      </a:r>
                      <a:endParaRPr lang="en-IN" dirty="0"/>
                    </a:p>
                  </a:txBody>
                  <a:tcPr/>
                </a:tc>
                <a:tc>
                  <a:txBody>
                    <a:bodyPr/>
                    <a:lstStyle/>
                    <a:p>
                      <a:pPr algn="ctr"/>
                      <a:r>
                        <a:rPr lang="en-US" dirty="0"/>
                        <a:t>0.0223%</a:t>
                      </a:r>
                      <a:endParaRPr lang="en-IN" dirty="0"/>
                    </a:p>
                  </a:txBody>
                  <a:tcPr/>
                </a:tc>
                <a:tc>
                  <a:txBody>
                    <a:bodyPr/>
                    <a:lstStyle/>
                    <a:p>
                      <a:pPr algn="ctr"/>
                      <a:r>
                        <a:rPr lang="en-US" dirty="0"/>
                        <a:t>Ti</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2317435509"/>
                  </a:ext>
                </a:extLst>
              </a:tr>
              <a:tr h="0">
                <a:tc>
                  <a:txBody>
                    <a:bodyPr/>
                    <a:lstStyle/>
                    <a:p>
                      <a:pPr algn="ctr"/>
                      <a:r>
                        <a:rPr lang="en-US" dirty="0"/>
                        <a:t>Cu</a:t>
                      </a:r>
                      <a:endParaRPr lang="en-IN" dirty="0"/>
                    </a:p>
                  </a:txBody>
                  <a:tcPr/>
                </a:tc>
                <a:tc>
                  <a:txBody>
                    <a:bodyPr/>
                    <a:lstStyle/>
                    <a:p>
                      <a:pPr algn="ctr"/>
                      <a:r>
                        <a:rPr lang="en-US" dirty="0"/>
                        <a:t>0.0661%</a:t>
                      </a:r>
                      <a:endParaRPr lang="en-IN" dirty="0"/>
                    </a:p>
                  </a:txBody>
                  <a:tcPr/>
                </a:tc>
                <a:tc>
                  <a:txBody>
                    <a:bodyPr/>
                    <a:lstStyle/>
                    <a:p>
                      <a:pPr algn="ctr"/>
                      <a:r>
                        <a:rPr lang="en-US" dirty="0"/>
                        <a:t>Fe</a:t>
                      </a:r>
                      <a:endParaRPr lang="en-IN" dirty="0"/>
                    </a:p>
                  </a:txBody>
                  <a:tcPr/>
                </a:tc>
                <a:tc>
                  <a:txBody>
                    <a:bodyPr/>
                    <a:lstStyle/>
                    <a:p>
                      <a:pPr algn="ctr"/>
                      <a:r>
                        <a:rPr lang="en-US" dirty="0"/>
                        <a:t>0.0280%</a:t>
                      </a:r>
                      <a:endParaRPr lang="en-IN" dirty="0"/>
                    </a:p>
                  </a:txBody>
                  <a:tcPr/>
                </a:tc>
                <a:tc>
                  <a:txBody>
                    <a:bodyPr/>
                    <a:lstStyle/>
                    <a:p>
                      <a:pPr algn="ctr"/>
                      <a:r>
                        <a:rPr lang="en-US" dirty="0"/>
                        <a:t>Mn</a:t>
                      </a:r>
                      <a:endParaRPr lang="en-IN" dirty="0"/>
                    </a:p>
                  </a:txBody>
                  <a:tcPr/>
                </a:tc>
                <a:tc>
                  <a:txBody>
                    <a:bodyPr/>
                    <a:lstStyle/>
                    <a:p>
                      <a:pPr algn="ctr"/>
                      <a:r>
                        <a:rPr lang="en-US" dirty="0"/>
                        <a:t>0.0020%</a:t>
                      </a:r>
                      <a:endParaRPr lang="en-IN" dirty="0"/>
                    </a:p>
                  </a:txBody>
                  <a:tcPr/>
                </a:tc>
                <a:tc>
                  <a:txBody>
                    <a:bodyPr/>
                    <a:lstStyle/>
                    <a:p>
                      <a:pPr algn="ctr"/>
                      <a:r>
                        <a:rPr lang="en-US" dirty="0"/>
                        <a:t>Pr</a:t>
                      </a:r>
                      <a:endParaRPr lang="en-IN" dirty="0"/>
                    </a:p>
                  </a:txBody>
                  <a:tcPr/>
                </a:tc>
                <a:tc>
                  <a:txBody>
                    <a:bodyPr/>
                    <a:lstStyle/>
                    <a:p>
                      <a:pPr algn="ctr"/>
                      <a:r>
                        <a:rPr lang="en-US" dirty="0"/>
                        <a:t>9.368%</a:t>
                      </a:r>
                      <a:endParaRPr lang="en-IN" dirty="0"/>
                    </a:p>
                  </a:txBody>
                  <a:tcPr/>
                </a:tc>
                <a:tc>
                  <a:txBody>
                    <a:bodyPr/>
                    <a:lstStyle/>
                    <a:p>
                      <a:pPr algn="ctr"/>
                      <a:r>
                        <a:rPr lang="en-US" dirty="0"/>
                        <a:t>----</a:t>
                      </a:r>
                      <a:endParaRPr lang="en-IN" dirty="0"/>
                    </a:p>
                  </a:txBody>
                  <a:tcPr/>
                </a:tc>
                <a:tc>
                  <a:txBody>
                    <a:bodyPr/>
                    <a:lstStyle/>
                    <a:p>
                      <a:pPr algn="ctr"/>
                      <a:r>
                        <a:rPr lang="en-US" dirty="0"/>
                        <a:t>----</a:t>
                      </a:r>
                      <a:endParaRPr lang="en-IN" dirty="0"/>
                    </a:p>
                  </a:txBody>
                  <a:tcPr/>
                </a:tc>
                <a:extLst>
                  <a:ext uri="{0D108BD9-81ED-4DB2-BD59-A6C34878D82A}">
                    <a16:rowId xmlns:a16="http://schemas.microsoft.com/office/drawing/2014/main" val="858730490"/>
                  </a:ext>
                </a:extLst>
              </a:tr>
            </a:tbl>
          </a:graphicData>
        </a:graphic>
      </p:graphicFrame>
      <p:sp>
        <p:nvSpPr>
          <p:cNvPr id="6" name="TextBox 5">
            <a:extLst>
              <a:ext uri="{FF2B5EF4-FFF2-40B4-BE49-F238E27FC236}">
                <a16:creationId xmlns:a16="http://schemas.microsoft.com/office/drawing/2014/main" id="{6F6624A6-C291-46F8-91D0-9A2E9AE489E5}"/>
              </a:ext>
            </a:extLst>
          </p:cNvPr>
          <p:cNvSpPr txBox="1"/>
          <p:nvPr/>
        </p:nvSpPr>
        <p:spPr>
          <a:xfrm>
            <a:off x="0" y="262730"/>
            <a:ext cx="4572000" cy="307777"/>
          </a:xfrm>
          <a:prstGeom prst="rect">
            <a:avLst/>
          </a:prstGeom>
          <a:noFill/>
        </p:spPr>
        <p:txBody>
          <a:bodyPr wrap="square">
            <a:spAutoFit/>
          </a:bodyPr>
          <a:lstStyle/>
          <a:p>
            <a:r>
              <a:rPr lang="en-US" dirty="0">
                <a:latin typeface="Lato Medium" panose="020F0502020204030203" pitchFamily="34" charset="0"/>
                <a:ea typeface="Lato Medium" panose="020F0502020204030203" pitchFamily="34" charset="0"/>
                <a:cs typeface="Lato Medium" panose="020F0502020204030203" pitchFamily="34" charset="0"/>
              </a:rPr>
              <a:t>ICP-OES Results of </a:t>
            </a:r>
            <a:r>
              <a:rPr lang="en-US" dirty="0"/>
              <a:t>Nd</a:t>
            </a:r>
            <a:r>
              <a:rPr lang="en-US" baseline="-25000" dirty="0"/>
              <a:t>2</a:t>
            </a:r>
            <a:r>
              <a:rPr lang="en-US" dirty="0"/>
              <a:t>O</a:t>
            </a:r>
            <a:r>
              <a:rPr lang="en-US" baseline="-25000" dirty="0"/>
              <a:t>3</a:t>
            </a:r>
            <a:r>
              <a:rPr lang="en-US" dirty="0">
                <a:latin typeface="Lato Medium" panose="020F0502020204030203" pitchFamily="34" charset="0"/>
                <a:ea typeface="Lato Medium" panose="020F0502020204030203" pitchFamily="34" charset="0"/>
                <a:cs typeface="Lato Medium" panose="020F0502020204030203" pitchFamily="34" charset="0"/>
              </a:rPr>
              <a:t>: Table 5</a:t>
            </a:r>
            <a:endParaRPr lang="en-IN" dirty="0"/>
          </a:p>
        </p:txBody>
      </p:sp>
      <p:pic>
        <p:nvPicPr>
          <p:cNvPr id="7" name="Picture 6">
            <a:extLst>
              <a:ext uri="{FF2B5EF4-FFF2-40B4-BE49-F238E27FC236}">
                <a16:creationId xmlns:a16="http://schemas.microsoft.com/office/drawing/2014/main" id="{2A3292C4-881B-4392-AEF9-E6C649A354D5}"/>
              </a:ext>
            </a:extLst>
          </p:cNvPr>
          <p:cNvPicPr>
            <a:picLocks noChangeAspect="1"/>
          </p:cNvPicPr>
          <p:nvPr/>
        </p:nvPicPr>
        <p:blipFill rotWithShape="1">
          <a:blip r:embed="rId2"/>
          <a:srcRect l="2631" t="1565" r="29156" b="34009"/>
          <a:stretch/>
        </p:blipFill>
        <p:spPr>
          <a:xfrm>
            <a:off x="1671856" y="2513270"/>
            <a:ext cx="1946667" cy="2448626"/>
          </a:xfrm>
          <a:prstGeom prst="rect">
            <a:avLst/>
          </a:prstGeom>
        </p:spPr>
      </p:pic>
      <p:sp>
        <p:nvSpPr>
          <p:cNvPr id="8" name="TextBox 7">
            <a:extLst>
              <a:ext uri="{FF2B5EF4-FFF2-40B4-BE49-F238E27FC236}">
                <a16:creationId xmlns:a16="http://schemas.microsoft.com/office/drawing/2014/main" id="{690E2D1D-0162-44E4-B063-8DEF27E127DF}"/>
              </a:ext>
            </a:extLst>
          </p:cNvPr>
          <p:cNvSpPr txBox="1"/>
          <p:nvPr/>
        </p:nvSpPr>
        <p:spPr>
          <a:xfrm>
            <a:off x="3735753" y="3552917"/>
            <a:ext cx="4681416" cy="369332"/>
          </a:xfrm>
          <a:prstGeom prst="rect">
            <a:avLst/>
          </a:prstGeom>
          <a:noFill/>
        </p:spPr>
        <p:txBody>
          <a:bodyPr wrap="square" rtlCol="0">
            <a:spAutoFit/>
          </a:bodyPr>
          <a:lstStyle/>
          <a:p>
            <a:r>
              <a:rPr lang="en-US" sz="1800" dirty="0">
                <a:latin typeface="Lato Medium" panose="020F0502020204030203" pitchFamily="34" charset="0"/>
                <a:ea typeface="Lato Medium" panose="020F0502020204030203" pitchFamily="34" charset="0"/>
                <a:cs typeface="Lato Medium" panose="020F0502020204030203" pitchFamily="34" charset="0"/>
              </a:rPr>
              <a:t>ICP-OES Samples of Nd-Oxalate and Nd</a:t>
            </a:r>
            <a:r>
              <a:rPr lang="en-US" sz="1800" baseline="-25000" dirty="0">
                <a:latin typeface="Lato Medium" panose="020F0502020204030203" pitchFamily="34" charset="0"/>
                <a:ea typeface="Lato Medium" panose="020F0502020204030203" pitchFamily="34" charset="0"/>
                <a:cs typeface="Lato Medium" panose="020F0502020204030203" pitchFamily="34" charset="0"/>
              </a:rPr>
              <a:t>2</a:t>
            </a:r>
            <a:r>
              <a:rPr lang="en-US" sz="1800" dirty="0">
                <a:latin typeface="Lato Medium" panose="020F0502020204030203" pitchFamily="34" charset="0"/>
                <a:ea typeface="Lato Medium" panose="020F0502020204030203" pitchFamily="34" charset="0"/>
                <a:cs typeface="Lato Medium" panose="020F0502020204030203" pitchFamily="34" charset="0"/>
              </a:rPr>
              <a:t>O</a:t>
            </a:r>
            <a:r>
              <a:rPr lang="en-US" sz="1800" baseline="-25000" dirty="0">
                <a:latin typeface="Lato Medium" panose="020F0502020204030203" pitchFamily="34" charset="0"/>
                <a:ea typeface="Lato Medium" panose="020F0502020204030203" pitchFamily="34" charset="0"/>
                <a:cs typeface="Lato Medium" panose="020F0502020204030203" pitchFamily="34" charset="0"/>
              </a:rPr>
              <a:t>3</a:t>
            </a:r>
            <a:endParaRPr lang="en-IN" sz="1800" baseline="-25000" dirty="0">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278608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5924FD-2DCE-4A44-B300-30C7637ACE84}"/>
              </a:ext>
            </a:extLst>
          </p:cNvPr>
          <p:cNvSpPr txBox="1"/>
          <p:nvPr/>
        </p:nvSpPr>
        <p:spPr>
          <a:xfrm>
            <a:off x="3286937" y="68260"/>
            <a:ext cx="2570126"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CONCLUSION</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sp>
        <p:nvSpPr>
          <p:cNvPr id="5" name="TextBox 4">
            <a:extLst>
              <a:ext uri="{FF2B5EF4-FFF2-40B4-BE49-F238E27FC236}">
                <a16:creationId xmlns:a16="http://schemas.microsoft.com/office/drawing/2014/main" id="{8FA1CDD8-3FEF-4ACD-A666-846AE13930A8}"/>
              </a:ext>
            </a:extLst>
          </p:cNvPr>
          <p:cNvSpPr txBox="1"/>
          <p:nvPr/>
        </p:nvSpPr>
        <p:spPr>
          <a:xfrm>
            <a:off x="209107" y="591480"/>
            <a:ext cx="8725786" cy="4464748"/>
          </a:xfrm>
          <a:prstGeom prst="rect">
            <a:avLst/>
          </a:prstGeom>
          <a:noFill/>
        </p:spPr>
        <p:txBody>
          <a:bodyPr wrap="square" rtlCol="0">
            <a:spAutoFit/>
          </a:bodyPr>
          <a:lstStyle/>
          <a:p>
            <a:pPr algn="just">
              <a:lnSpc>
                <a:spcPct val="200000"/>
              </a:lnSpc>
            </a:pPr>
            <a:r>
              <a:rPr lang="en-US" sz="1200" b="0" i="0" dirty="0">
                <a:solidFill>
                  <a:schemeClr val="tx1"/>
                </a:solidFill>
                <a:effectLst/>
                <a:latin typeface="Lato Medium "/>
              </a:rPr>
              <a:t>Recycling and recovery of REEs (Nd, Pr, Dy, Tb) from Laptop permanent magnets are challenging due to their relatively small sizes used in consumer electrical and electronics, as well as in the conventional automotive industry. Shredding without pre-dismantling of Laptops will pose great difficulties for up-concentration of the permanent magnets.</a:t>
            </a:r>
          </a:p>
          <a:p>
            <a:pPr algn="just">
              <a:lnSpc>
                <a:spcPct val="200000"/>
              </a:lnSpc>
            </a:pPr>
            <a:r>
              <a:rPr lang="en-US" sz="1200" b="0" i="0" dirty="0">
                <a:solidFill>
                  <a:schemeClr val="tx1"/>
                </a:solidFill>
                <a:effectLst/>
                <a:latin typeface="Lato Medium "/>
              </a:rPr>
              <a:t>There are many different types of metallurgical recovery methods identified from the literature; however, most of them have been studied for relatively clean and highly concentrated new or manufacturing magnet scrap and waste. At the same time, recovery of the major metals and materials in the dilute magnet waste stream (e.g., shredder products) is an important factor for the total success of the permanent magnet and REE recycling. It is believed that no single metallurgical process can be successful for the efficient recovery of the REEs from NdFeB permanent magnets, and a combination of hydrometallurgical, pyrometallurgical, and/or electrochemical technologies will be the future solution. It is expected that through the globally increasing efforts (Europe, Japan, USA, China) for the research and development, establishment of technologically and economically feasible REE magnet recycling industry could be realized in the near future, if the NdFeB permanent magnet market continue to develop.</a:t>
            </a:r>
            <a:endParaRPr lang="en-IN" sz="1200" dirty="0">
              <a:solidFill>
                <a:schemeClr val="tx1"/>
              </a:solidFill>
              <a:latin typeface="Lato Medium "/>
            </a:endParaRPr>
          </a:p>
        </p:txBody>
      </p:sp>
    </p:spTree>
    <p:extLst>
      <p:ext uri="{BB962C8B-B14F-4D97-AF65-F5344CB8AC3E}">
        <p14:creationId xmlns:p14="http://schemas.microsoft.com/office/powerpoint/2010/main" val="337535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ECF3A8-027C-40FF-8174-E29BC585A0DA}"/>
              </a:ext>
            </a:extLst>
          </p:cNvPr>
          <p:cNvSpPr txBox="1"/>
          <p:nvPr/>
        </p:nvSpPr>
        <p:spPr>
          <a:xfrm>
            <a:off x="3286937" y="68260"/>
            <a:ext cx="2570126"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REFERENCES</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sp>
        <p:nvSpPr>
          <p:cNvPr id="5" name="TextBox 4">
            <a:extLst>
              <a:ext uri="{FF2B5EF4-FFF2-40B4-BE49-F238E27FC236}">
                <a16:creationId xmlns:a16="http://schemas.microsoft.com/office/drawing/2014/main" id="{1C113B5F-8031-4647-A88A-FA625C3829F2}"/>
              </a:ext>
            </a:extLst>
          </p:cNvPr>
          <p:cNvSpPr txBox="1"/>
          <p:nvPr/>
        </p:nvSpPr>
        <p:spPr>
          <a:xfrm>
            <a:off x="173665" y="591480"/>
            <a:ext cx="8796670" cy="5070362"/>
          </a:xfrm>
          <a:prstGeom prst="rect">
            <a:avLst/>
          </a:prstGeom>
          <a:noFill/>
        </p:spPr>
        <p:txBody>
          <a:bodyPr wrap="square" rtlCol="0">
            <a:spAutoFit/>
          </a:bodyPr>
          <a:lstStyle/>
          <a:p>
            <a:pPr marL="342900" indent="-342900" algn="just">
              <a:lnSpc>
                <a:spcPct val="200000"/>
              </a:lnSpc>
              <a:buFont typeface="+mj-lt"/>
              <a:buAutoNum type="arabicPeriod"/>
            </a:pPr>
            <a:r>
              <a:rPr lang="en-US" sz="1600" b="0" i="0" dirty="0">
                <a:solidFill>
                  <a:srgbClr val="333333"/>
                </a:solidFill>
                <a:effectLst/>
                <a:latin typeface="Lato Medium "/>
              </a:rPr>
              <a:t>REE Recovery from End-of-Life NdFeB Permanent Magnet Scrap: A Critical Review </a:t>
            </a:r>
            <a:r>
              <a:rPr lang="en-US" b="0" i="0" dirty="0">
                <a:solidFill>
                  <a:schemeClr val="accent1"/>
                </a:solidFill>
                <a:effectLst/>
                <a:latin typeface="Lato Medium "/>
              </a:rPr>
              <a:t>(</a:t>
            </a:r>
            <a:r>
              <a:rPr lang="en-US" b="0" i="0" dirty="0">
                <a:solidFill>
                  <a:schemeClr val="accent1"/>
                </a:solidFill>
                <a:effectLst/>
                <a:latin typeface="Lato Medium "/>
                <a:hlinkClick r:id="rId2"/>
              </a:rPr>
              <a:t>https://link.springer.com/article/10.1007/s40831-016-0090-4</a:t>
            </a:r>
            <a:r>
              <a:rPr lang="en-US" b="0" i="0" dirty="0">
                <a:solidFill>
                  <a:schemeClr val="accent1"/>
                </a:solidFill>
                <a:effectLst/>
                <a:latin typeface="Lato Medium "/>
              </a:rPr>
              <a:t>)</a:t>
            </a:r>
          </a:p>
          <a:p>
            <a:pPr marL="342900" indent="-342900" algn="just">
              <a:lnSpc>
                <a:spcPct val="200000"/>
              </a:lnSpc>
              <a:buFont typeface="+mj-lt"/>
              <a:buAutoNum type="arabicPeriod"/>
            </a:pPr>
            <a:r>
              <a:rPr lang="en-US" sz="1600" b="0" i="0" dirty="0">
                <a:solidFill>
                  <a:srgbClr val="505050"/>
                </a:solidFill>
                <a:effectLst/>
                <a:latin typeface="Lato Medium "/>
              </a:rPr>
              <a:t>Identification and recovery of rare-earth permanent magnets from waste electrical and electronic </a:t>
            </a:r>
            <a:r>
              <a:rPr lang="en-US" sz="1600" b="0" i="0" dirty="0">
                <a:solidFill>
                  <a:schemeClr val="accent1"/>
                </a:solidFill>
                <a:effectLst/>
                <a:latin typeface="Lato Medium "/>
              </a:rPr>
              <a:t>equipment </a:t>
            </a:r>
            <a:r>
              <a:rPr lang="en-US" b="0" i="0" dirty="0">
                <a:solidFill>
                  <a:schemeClr val="accent1"/>
                </a:solidFill>
                <a:effectLst/>
                <a:latin typeface="NexusSerif"/>
              </a:rPr>
              <a:t>(</a:t>
            </a:r>
            <a:r>
              <a:rPr lang="en-US" b="0" i="0" dirty="0">
                <a:solidFill>
                  <a:schemeClr val="accent1"/>
                </a:solidFill>
                <a:effectLst/>
                <a:latin typeface="NexusSerif"/>
                <a:hlinkClick r:id="rId3">
                  <a:extLst>
                    <a:ext uri="{A12FA001-AC4F-418D-AE19-62706E023703}">
                      <ahyp:hlinkClr xmlns:ahyp="http://schemas.microsoft.com/office/drawing/2018/hyperlinkcolor" val="tx"/>
                    </a:ext>
                  </a:extLst>
                </a:hlinkClick>
              </a:rPr>
              <a:t>https://www.sciencedirect.com/science/article/abs/pii/S0956053X17305214</a:t>
            </a:r>
            <a:r>
              <a:rPr lang="en-US" b="0" i="0" dirty="0">
                <a:solidFill>
                  <a:schemeClr val="accent1"/>
                </a:solidFill>
                <a:effectLst/>
                <a:latin typeface="NexusSerif"/>
              </a:rPr>
              <a:t>)</a:t>
            </a:r>
          </a:p>
          <a:p>
            <a:pPr marL="342900" indent="-342900" algn="just">
              <a:lnSpc>
                <a:spcPct val="200000"/>
              </a:lnSpc>
              <a:buFont typeface="+mj-lt"/>
              <a:buAutoNum type="arabicPeriod"/>
            </a:pPr>
            <a:r>
              <a:rPr lang="en-US" sz="1600" dirty="0">
                <a:latin typeface="Lato Medium "/>
              </a:rPr>
              <a:t>Process Recovery of Nd-Fe-B Permanent Magnets from Hard Disc Drives </a:t>
            </a:r>
            <a:r>
              <a:rPr lang="en-US" dirty="0">
                <a:solidFill>
                  <a:schemeClr val="accent1"/>
                </a:solidFill>
              </a:rPr>
              <a:t>(</a:t>
            </a:r>
            <a:r>
              <a:rPr lang="en-US" dirty="0">
                <a:solidFill>
                  <a:schemeClr val="accent1"/>
                </a:solidFill>
                <a:hlinkClick r:id="rId4">
                  <a:extLst>
                    <a:ext uri="{A12FA001-AC4F-418D-AE19-62706E023703}">
                      <ahyp:hlinkClr xmlns:ahyp="http://schemas.microsoft.com/office/drawing/2018/hyperlinkcolor" val="tx"/>
                    </a:ext>
                  </a:extLst>
                </a:hlinkClick>
              </a:rPr>
              <a:t>https://www.longdom.org/open-access/process-recovery-of-ndfeb-permanent-magnets-from-hard-disc-drives-2167-0587-S6-008.pdf</a:t>
            </a:r>
            <a:r>
              <a:rPr lang="en-US" dirty="0">
                <a:solidFill>
                  <a:schemeClr val="accent1"/>
                </a:solidFill>
              </a:rPr>
              <a:t>)</a:t>
            </a:r>
          </a:p>
          <a:p>
            <a:pPr marL="342900" indent="-342900" algn="just">
              <a:lnSpc>
                <a:spcPct val="200000"/>
              </a:lnSpc>
              <a:buFont typeface="+mj-lt"/>
              <a:buAutoNum type="arabicPeriod"/>
            </a:pPr>
            <a:r>
              <a:rPr lang="en-US" sz="1600" dirty="0">
                <a:latin typeface="Lato Medium "/>
              </a:rPr>
              <a:t>Recovery of rare earth elements by advanced processing technologies </a:t>
            </a:r>
            <a:r>
              <a:rPr lang="en-US" dirty="0">
                <a:solidFill>
                  <a:schemeClr val="accent1"/>
                </a:solidFill>
              </a:rPr>
              <a:t>(</a:t>
            </a:r>
            <a:r>
              <a:rPr lang="en-US" dirty="0">
                <a:solidFill>
                  <a:schemeClr val="accent1"/>
                </a:solidFill>
                <a:hlinkClick r:id="rId5">
                  <a:extLst>
                    <a:ext uri="{A12FA001-AC4F-418D-AE19-62706E023703}">
                      <ahyp:hlinkClr xmlns:ahyp="http://schemas.microsoft.com/office/drawing/2018/hyperlinkcolor" val="tx"/>
                    </a:ext>
                  </a:extLst>
                </a:hlinkClick>
              </a:rPr>
              <a:t>https://digitalcommons.mtech.edu/cgi/viewcontent.cgi?article=1235&amp;context=grad_rsch</a:t>
            </a:r>
            <a:r>
              <a:rPr lang="en-US" dirty="0"/>
              <a:t>)</a:t>
            </a:r>
          </a:p>
          <a:p>
            <a:pPr marL="342900" indent="-342900" algn="just">
              <a:lnSpc>
                <a:spcPct val="200000"/>
              </a:lnSpc>
              <a:buFont typeface="+mj-lt"/>
              <a:buAutoNum type="arabicPeriod"/>
            </a:pPr>
            <a:endParaRPr lang="en-US" b="0" i="0" dirty="0">
              <a:solidFill>
                <a:srgbClr val="505050"/>
              </a:solidFill>
              <a:effectLst/>
              <a:latin typeface="NexusSerif"/>
            </a:endParaRPr>
          </a:p>
          <a:p>
            <a:pPr marL="342900" indent="-342900" algn="just">
              <a:lnSpc>
                <a:spcPct val="200000"/>
              </a:lnSpc>
              <a:buFont typeface="+mj-lt"/>
              <a:buAutoNum type="arabicPeriod"/>
            </a:pPr>
            <a:endParaRPr lang="en-US" b="0" i="0" dirty="0">
              <a:solidFill>
                <a:schemeClr val="accent1"/>
              </a:solidFill>
              <a:effectLst/>
              <a:latin typeface="Lato Medium "/>
            </a:endParaRPr>
          </a:p>
        </p:txBody>
      </p:sp>
    </p:spTree>
    <p:extLst>
      <p:ext uri="{BB962C8B-B14F-4D97-AF65-F5344CB8AC3E}">
        <p14:creationId xmlns:p14="http://schemas.microsoft.com/office/powerpoint/2010/main" val="257210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FEA377-E384-4E31-A90A-8D72D964C894}"/>
              </a:ext>
            </a:extLst>
          </p:cNvPr>
          <p:cNvSpPr>
            <a:spLocks noGrp="1"/>
          </p:cNvSpPr>
          <p:nvPr>
            <p:ph type="title"/>
          </p:nvPr>
        </p:nvSpPr>
        <p:spPr>
          <a:xfrm>
            <a:off x="-685800" y="0"/>
            <a:ext cx="10515600" cy="1325563"/>
          </a:xfrm>
        </p:spPr>
        <p:txBody>
          <a:bodyPr/>
          <a:lstStyle/>
          <a:p>
            <a:pPr algn="ctr"/>
            <a:r>
              <a:rPr lang="en-US" u="sng" dirty="0">
                <a:solidFill>
                  <a:schemeClr val="tx1">
                    <a:lumMod val="65000"/>
                  </a:schemeClr>
                </a:solidFill>
                <a:latin typeface="Lato Heavy" panose="020F0502020204030203" pitchFamily="34" charset="0"/>
                <a:ea typeface="Lato Heavy" panose="020F0502020204030203" pitchFamily="34" charset="0"/>
                <a:cs typeface="Lato Heavy" panose="020F0502020204030203" pitchFamily="34" charset="0"/>
              </a:rPr>
              <a:t>ACKNOWLEDGEMENT</a:t>
            </a:r>
          </a:p>
        </p:txBody>
      </p:sp>
      <p:sp>
        <p:nvSpPr>
          <p:cNvPr id="5" name="Content Placeholder 2">
            <a:extLst>
              <a:ext uri="{FF2B5EF4-FFF2-40B4-BE49-F238E27FC236}">
                <a16:creationId xmlns:a16="http://schemas.microsoft.com/office/drawing/2014/main" id="{8FEC8C73-CB67-4A48-9D3C-202272927742}"/>
              </a:ext>
            </a:extLst>
          </p:cNvPr>
          <p:cNvSpPr txBox="1">
            <a:spLocks/>
          </p:cNvSpPr>
          <p:nvPr/>
        </p:nvSpPr>
        <p:spPr>
          <a:xfrm>
            <a:off x="240072" y="501585"/>
            <a:ext cx="8776337" cy="3998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lnSpc>
                <a:spcPct val="150000"/>
              </a:lnSpc>
              <a:buFont typeface="Arial"/>
              <a:buNone/>
            </a:pP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We thank our parents for their unlimited support they give to us in every moment our life. </a:t>
            </a:r>
          </a:p>
          <a:p>
            <a:pPr marL="0" indent="0" algn="just">
              <a:lnSpc>
                <a:spcPct val="150000"/>
              </a:lnSpc>
              <a:buFont typeface="Arial"/>
              <a:buNone/>
            </a:pP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We express our sincere gratitude to our project guide </a:t>
            </a:r>
            <a:r>
              <a:rPr lang="en-US" sz="1200" b="1"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Dr. B RAMESH CHANDRA (ASSOCIATE PROFESSOR OF METALLURGICAL ENGINEERING), </a:t>
            </a: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whose guidance, encouragement and suggestions have contributed to the development of our ideas on the project and our guiding scientist at CMET-HYD </a:t>
            </a:r>
            <a:r>
              <a:rPr lang="en-US" sz="1200" b="1"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Dr</a:t>
            </a: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 </a:t>
            </a:r>
            <a:r>
              <a:rPr lang="en-US" sz="1200" b="1"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U RAMBABU (</a:t>
            </a:r>
            <a:r>
              <a:rPr lang="en-US" sz="1200" b="1" dirty="0" err="1">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M.Phil</a:t>
            </a:r>
            <a:r>
              <a:rPr lang="en-US" sz="1200" b="1"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 </a:t>
            </a:r>
            <a:r>
              <a:rPr lang="en-US" sz="1200" b="1" dirty="0" err="1">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Ph.D</a:t>
            </a:r>
            <a:r>
              <a:rPr lang="en-US" sz="1200" b="1"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 Senior Scientist &amp; Head of RoHS Department C-MET, Hyderabad </a:t>
            </a: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and the entire wing of COE-RoHS, for their help, attention and time throughout the project.</a:t>
            </a:r>
          </a:p>
          <a:p>
            <a:pPr marL="0" indent="0" algn="just">
              <a:lnSpc>
                <a:spcPct val="150000"/>
              </a:lnSpc>
              <a:buFont typeface="Arial"/>
              <a:buNone/>
            </a:pPr>
            <a:endPar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indent="0" algn="just">
              <a:lnSpc>
                <a:spcPct val="150000"/>
              </a:lnSpc>
              <a:buFont typeface="Arial"/>
              <a:buNone/>
            </a:pP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 We would also like to express our sincere thanks to </a:t>
            </a:r>
            <a:r>
              <a:rPr lang="en-US" sz="1200" b="1"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Dr. K SRINIVASA VADAYAR  (HEAD OF THE DEPARTMENT, DEPARTMENT OF METALLURGICAL ENGINEERING)</a:t>
            </a: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 for his support and encouragement.</a:t>
            </a:r>
          </a:p>
          <a:p>
            <a:pPr marL="0" indent="0" algn="just">
              <a:lnSpc>
                <a:spcPct val="150000"/>
              </a:lnSpc>
              <a:buFont typeface="Arial"/>
              <a:buNone/>
            </a:pPr>
            <a:endPar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endParaRPr>
          </a:p>
          <a:p>
            <a:pPr marL="0" indent="0" algn="just">
              <a:lnSpc>
                <a:spcPct val="150000"/>
              </a:lnSpc>
              <a:buFont typeface="Arial"/>
              <a:buNone/>
            </a:pP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We would also like to thank our  beloved teaching faculty </a:t>
            </a:r>
            <a:r>
              <a:rPr lang="en-US" sz="1200" b="1"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Dr. S DEVAKI RANI (PROFESSOR OF METALLURGICAL ENGINEERING) </a:t>
            </a: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and </a:t>
            </a:r>
            <a:r>
              <a:rPr lang="en-US" sz="1200" b="1"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Dr. R RAMA DEVI </a:t>
            </a: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a:t>
            </a:r>
            <a:r>
              <a:rPr lang="en-US" sz="1200" b="1"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ASSOCIATE PROFESSOR OF METALLURGICAL ENGINEERING)</a:t>
            </a:r>
            <a:r>
              <a:rPr lang="en-US" sz="1200" dirty="0">
                <a:solidFill>
                  <a:schemeClr val="tx1">
                    <a:lumMod val="65000"/>
                  </a:schemeClr>
                </a:solidFill>
                <a:latin typeface="Lato Medium" panose="020F0502020204030203" pitchFamily="34" charset="0"/>
                <a:ea typeface="Lato Medium" panose="020F0502020204030203" pitchFamily="34" charset="0"/>
                <a:cs typeface="Lato Medium" panose="020F0502020204030203" pitchFamily="34" charset="0"/>
              </a:rPr>
              <a:t>, for their support and encouragement throughout our project.                                            </a:t>
            </a:r>
          </a:p>
        </p:txBody>
      </p:sp>
      <p:sp>
        <p:nvSpPr>
          <p:cNvPr id="7" name="TextBox 6">
            <a:extLst>
              <a:ext uri="{FF2B5EF4-FFF2-40B4-BE49-F238E27FC236}">
                <a16:creationId xmlns:a16="http://schemas.microsoft.com/office/drawing/2014/main" id="{2430600C-FB87-4CA4-99AD-8BBF490C7AFF}"/>
              </a:ext>
            </a:extLst>
          </p:cNvPr>
          <p:cNvSpPr txBox="1"/>
          <p:nvPr/>
        </p:nvSpPr>
        <p:spPr>
          <a:xfrm>
            <a:off x="5267487" y="4150787"/>
            <a:ext cx="3607981" cy="698717"/>
          </a:xfrm>
          <a:prstGeom prst="rect">
            <a:avLst/>
          </a:prstGeom>
          <a:noFill/>
        </p:spPr>
        <p:txBody>
          <a:bodyPr wrap="square" rtlCol="0">
            <a:spAutoFit/>
          </a:bodyPr>
          <a:lstStyle/>
          <a:p>
            <a:pPr marL="285750" indent="-285750">
              <a:lnSpc>
                <a:spcPct val="150000"/>
              </a:lnSpc>
              <a:buFontTx/>
              <a:buChar char="-"/>
            </a:pPr>
            <a:r>
              <a:rPr lang="en-IN" b="1" dirty="0"/>
              <a:t>VARDHINI SIVANGI (17011A0646)</a:t>
            </a:r>
          </a:p>
          <a:p>
            <a:pPr marL="285750" indent="-285750">
              <a:lnSpc>
                <a:spcPct val="150000"/>
              </a:lnSpc>
              <a:buFontTx/>
              <a:buChar char="-"/>
            </a:pPr>
            <a:r>
              <a:rPr lang="en-IN" b="1" dirty="0"/>
              <a:t>VIJVAL VEMULA (17011A0651)</a:t>
            </a:r>
            <a:endParaRPr lang="en-IN" dirty="0"/>
          </a:p>
        </p:txBody>
      </p:sp>
    </p:spTree>
    <p:extLst>
      <p:ext uri="{BB962C8B-B14F-4D97-AF65-F5344CB8AC3E}">
        <p14:creationId xmlns:p14="http://schemas.microsoft.com/office/powerpoint/2010/main" val="321435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146E4F-4736-46BB-93FD-FA2241C4AF07}"/>
              </a:ext>
            </a:extLst>
          </p:cNvPr>
          <p:cNvSpPr txBox="1"/>
          <p:nvPr/>
        </p:nvSpPr>
        <p:spPr>
          <a:xfrm>
            <a:off x="1070344" y="1786920"/>
            <a:ext cx="7003312" cy="1569660"/>
          </a:xfrm>
          <a:prstGeom prst="rect">
            <a:avLst/>
          </a:prstGeom>
          <a:noFill/>
        </p:spPr>
        <p:txBody>
          <a:bodyPr wrap="square" rtlCol="0">
            <a:spAutoFit/>
          </a:bodyPr>
          <a:lstStyle/>
          <a:p>
            <a:r>
              <a:rPr lang="en-IN" sz="9600" i="1" u="sng" dirty="0">
                <a:solidFill>
                  <a:srgbClr val="FF0000"/>
                </a:solidFill>
                <a:latin typeface="Lato Heavy" panose="020F0502020204030203" pitchFamily="34" charset="0"/>
                <a:ea typeface="Lato Heavy" panose="020F0502020204030203" pitchFamily="34" charset="0"/>
                <a:cs typeface="Lato Heavy" panose="020F0502020204030203" pitchFamily="34" charset="0"/>
              </a:rPr>
              <a:t>THANK YOU</a:t>
            </a:r>
          </a:p>
        </p:txBody>
      </p:sp>
    </p:spTree>
    <p:extLst>
      <p:ext uri="{BB962C8B-B14F-4D97-AF65-F5344CB8AC3E}">
        <p14:creationId xmlns:p14="http://schemas.microsoft.com/office/powerpoint/2010/main" val="135651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8" name="TextBox 7">
            <a:extLst>
              <a:ext uri="{FF2B5EF4-FFF2-40B4-BE49-F238E27FC236}">
                <a16:creationId xmlns:a16="http://schemas.microsoft.com/office/drawing/2014/main" id="{F4966372-903A-46E9-8F29-99C4175980AE}"/>
              </a:ext>
            </a:extLst>
          </p:cNvPr>
          <p:cNvSpPr txBox="1"/>
          <p:nvPr/>
        </p:nvSpPr>
        <p:spPr>
          <a:xfrm>
            <a:off x="2929269" y="0"/>
            <a:ext cx="2959395"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INTRODUCTION</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pic>
        <p:nvPicPr>
          <p:cNvPr id="1026" name="Picture 2" descr="Rare earth elements | The Mole | RSC Education">
            <a:extLst>
              <a:ext uri="{FF2B5EF4-FFF2-40B4-BE49-F238E27FC236}">
                <a16:creationId xmlns:a16="http://schemas.microsoft.com/office/drawing/2014/main" id="{37FC03D2-839C-4731-A17B-F6228E23B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72839"/>
            <a:ext cx="4210493" cy="33257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BC7F7A1-507D-4039-B80C-A57FD852EE16}"/>
              </a:ext>
            </a:extLst>
          </p:cNvPr>
          <p:cNvGrpSpPr/>
          <p:nvPr/>
        </p:nvGrpSpPr>
        <p:grpSpPr>
          <a:xfrm>
            <a:off x="113414" y="360188"/>
            <a:ext cx="8566297" cy="5013554"/>
            <a:chOff x="113414" y="360188"/>
            <a:chExt cx="8566297" cy="5013554"/>
          </a:xfrm>
        </p:grpSpPr>
        <p:sp>
          <p:nvSpPr>
            <p:cNvPr id="2" name="TextBox 1">
              <a:extLst>
                <a:ext uri="{FF2B5EF4-FFF2-40B4-BE49-F238E27FC236}">
                  <a16:creationId xmlns:a16="http://schemas.microsoft.com/office/drawing/2014/main" id="{ED9F800F-6F40-48C0-A536-25891D369C37}"/>
                </a:ext>
              </a:extLst>
            </p:cNvPr>
            <p:cNvSpPr txBox="1"/>
            <p:nvPr/>
          </p:nvSpPr>
          <p:spPr>
            <a:xfrm>
              <a:off x="113414" y="360188"/>
              <a:ext cx="4295553" cy="3900811"/>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REE – Lanthanum to Lutetium (57-71)</a:t>
              </a:r>
            </a:p>
            <a:p>
              <a:pPr marL="285750" indent="-285750" algn="just">
                <a:lnSpc>
                  <a:spcPct val="20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Very Expensive for their rare presence in nature.</a:t>
              </a:r>
            </a:p>
            <a:p>
              <a:pPr marL="285750" indent="-285750" algn="just">
                <a:lnSpc>
                  <a:spcPct val="20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Difficult to extract due to their similar chemical properties.</a:t>
              </a:r>
            </a:p>
            <a:p>
              <a:pPr marL="285750" indent="-285750" algn="just">
                <a:lnSpc>
                  <a:spcPct val="20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Majority of the world reserves bound only in Chinese Provinces.</a:t>
              </a:r>
            </a:p>
            <a:p>
              <a:pPr marL="285750" indent="-285750" algn="just">
                <a:lnSpc>
                  <a:spcPct val="20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Mainly used in NdFeB magnets, like the permanent magnets in laptops, PCs and other electronic items.</a:t>
              </a:r>
            </a:p>
          </p:txBody>
        </p:sp>
        <p:sp>
          <p:nvSpPr>
            <p:cNvPr id="5" name="TextBox 4">
              <a:extLst>
                <a:ext uri="{FF2B5EF4-FFF2-40B4-BE49-F238E27FC236}">
                  <a16:creationId xmlns:a16="http://schemas.microsoft.com/office/drawing/2014/main" id="{BB01C169-998E-4437-AF51-B8AE21BF053E}"/>
                </a:ext>
              </a:extLst>
            </p:cNvPr>
            <p:cNvSpPr txBox="1"/>
            <p:nvPr/>
          </p:nvSpPr>
          <p:spPr>
            <a:xfrm>
              <a:off x="138223" y="4058254"/>
              <a:ext cx="8541488" cy="131548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NdFeB magnets are very expensive, present market value is about ₹6000/- per Kg.</a:t>
              </a:r>
            </a:p>
            <a:p>
              <a:pPr marL="285750" indent="-285750">
                <a:lnSpc>
                  <a:spcPct val="200000"/>
                </a:lnSpc>
                <a:buFont typeface="Wingdings" panose="05000000000000000000" pitchFamily="2" charset="2"/>
                <a:buChar char="Ø"/>
              </a:pPr>
              <a:r>
                <a:rPr lang="en-US" dirty="0">
                  <a:latin typeface="Lato Medium" panose="020F0502020204030203" pitchFamily="34" charset="0"/>
                  <a:ea typeface="Lato Medium" panose="020F0502020204030203" pitchFamily="34" charset="0"/>
                  <a:cs typeface="Lato Medium" panose="020F0502020204030203" pitchFamily="34" charset="0"/>
                </a:rPr>
                <a:t>These magnets contain about 30wt% Rare earth elements, and Nd being key REE in its composition.</a:t>
              </a:r>
              <a:endParaRPr lang="en-IN" dirty="0">
                <a:latin typeface="Lato Medium" panose="020F0502020204030203" pitchFamily="34" charset="0"/>
                <a:ea typeface="Lato Medium" panose="020F0502020204030203" pitchFamily="34" charset="0"/>
                <a:cs typeface="Lato Medium" panose="020F0502020204030203" pitchFamily="34" charset="0"/>
              </a:endParaRPr>
            </a:p>
            <a:p>
              <a:pPr marL="285750" indent="-285750">
                <a:lnSpc>
                  <a:spcPct val="200000"/>
                </a:lnSpc>
                <a:buFont typeface="Wingdings" panose="05000000000000000000" pitchFamily="2" charset="2"/>
                <a:buChar char="Ø"/>
              </a:pPr>
              <a:endParaRPr lang="en-IN" dirty="0">
                <a:latin typeface="Lato Medium" panose="020F0502020204030203" pitchFamily="34" charset="0"/>
                <a:ea typeface="Lato Medium" panose="020F0502020204030203" pitchFamily="34" charset="0"/>
                <a:cs typeface="Lato Medium" panose="020F0502020204030203"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TextBox 3">
            <a:extLst>
              <a:ext uri="{FF2B5EF4-FFF2-40B4-BE49-F238E27FC236}">
                <a16:creationId xmlns:a16="http://schemas.microsoft.com/office/drawing/2014/main" id="{0B2A7880-4574-4073-8D55-EDEB9A19CFE4}"/>
              </a:ext>
            </a:extLst>
          </p:cNvPr>
          <p:cNvSpPr txBox="1"/>
          <p:nvPr/>
        </p:nvSpPr>
        <p:spPr>
          <a:xfrm>
            <a:off x="1782002" y="0"/>
            <a:ext cx="5720317"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LAPTOP PERMANENT MAGNETS</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pic>
        <p:nvPicPr>
          <p:cNvPr id="6" name="Picture 5">
            <a:extLst>
              <a:ext uri="{FF2B5EF4-FFF2-40B4-BE49-F238E27FC236}">
                <a16:creationId xmlns:a16="http://schemas.microsoft.com/office/drawing/2014/main" id="{2F8DE18A-0912-44FA-AFD1-94F6488541B7}"/>
              </a:ext>
            </a:extLst>
          </p:cNvPr>
          <p:cNvPicPr>
            <a:picLocks noChangeAspect="1"/>
          </p:cNvPicPr>
          <p:nvPr/>
        </p:nvPicPr>
        <p:blipFill rotWithShape="1">
          <a:blip r:embed="rId3"/>
          <a:srcRect l="13660" r="15674"/>
          <a:stretch/>
        </p:blipFill>
        <p:spPr>
          <a:xfrm>
            <a:off x="1762116" y="639509"/>
            <a:ext cx="5619765" cy="3864481"/>
          </a:xfrm>
          <a:prstGeom prst="rect">
            <a:avLst/>
          </a:prstGeom>
        </p:spPr>
      </p:pic>
      <p:sp>
        <p:nvSpPr>
          <p:cNvPr id="12" name="TextBox 11">
            <a:extLst>
              <a:ext uri="{FF2B5EF4-FFF2-40B4-BE49-F238E27FC236}">
                <a16:creationId xmlns:a16="http://schemas.microsoft.com/office/drawing/2014/main" id="{9C3EBA5B-0788-4F05-8F71-3D84DC6648E7}"/>
              </a:ext>
            </a:extLst>
          </p:cNvPr>
          <p:cNvSpPr txBox="1"/>
          <p:nvPr/>
        </p:nvSpPr>
        <p:spPr>
          <a:xfrm>
            <a:off x="2167596" y="4393422"/>
            <a:ext cx="4949130" cy="453714"/>
          </a:xfrm>
          <a:prstGeom prst="rect">
            <a:avLst/>
          </a:prstGeom>
          <a:noFill/>
        </p:spPr>
        <p:txBody>
          <a:bodyPr wrap="square" rtlCol="0">
            <a:spAutoFit/>
          </a:bodyPr>
          <a:lstStyle/>
          <a:p>
            <a:pPr algn="just">
              <a:lnSpc>
                <a:spcPct val="200000"/>
              </a:lnSpc>
            </a:pPr>
            <a:r>
              <a:rPr lang="en-US" dirty="0">
                <a:latin typeface="Lato Medium" panose="020F0502020204030203" pitchFamily="34" charset="0"/>
                <a:ea typeface="Lato Medium" panose="020F0502020204030203" pitchFamily="34" charset="0"/>
                <a:cs typeface="Lato Medium" panose="020F0502020204030203" pitchFamily="34" charset="0"/>
              </a:rPr>
              <a:t>These are the NdFeB permanent  magnets found in Laptops</a:t>
            </a:r>
          </a:p>
        </p:txBody>
      </p:sp>
      <p:cxnSp>
        <p:nvCxnSpPr>
          <p:cNvPr id="8" name="Straight Arrow Connector 7">
            <a:extLst>
              <a:ext uri="{FF2B5EF4-FFF2-40B4-BE49-F238E27FC236}">
                <a16:creationId xmlns:a16="http://schemas.microsoft.com/office/drawing/2014/main" id="{34B046A2-69AC-4161-B978-B83D96284F05}"/>
              </a:ext>
            </a:extLst>
          </p:cNvPr>
          <p:cNvCxnSpPr>
            <a:cxnSpLocks/>
            <a:stCxn id="11" idx="6"/>
          </p:cNvCxnSpPr>
          <p:nvPr/>
        </p:nvCxnSpPr>
        <p:spPr>
          <a:xfrm flipV="1">
            <a:off x="6840280" y="1687033"/>
            <a:ext cx="900222" cy="93355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DF92864-23ED-4EFC-8ED4-100725D5B504}"/>
              </a:ext>
            </a:extLst>
          </p:cNvPr>
          <p:cNvSpPr txBox="1"/>
          <p:nvPr/>
        </p:nvSpPr>
        <p:spPr>
          <a:xfrm>
            <a:off x="7648354" y="1533144"/>
            <a:ext cx="1495646" cy="307777"/>
          </a:xfrm>
          <a:prstGeom prst="rect">
            <a:avLst/>
          </a:prstGeom>
          <a:noFill/>
        </p:spPr>
        <p:txBody>
          <a:bodyPr wrap="square" rtlCol="0">
            <a:spAutoFit/>
          </a:bodyPr>
          <a:lstStyle/>
          <a:p>
            <a:r>
              <a:rPr lang="en-US" dirty="0">
                <a:latin typeface="Lato Medium" panose="020F0502020204030203" pitchFamily="34" charset="0"/>
                <a:ea typeface="Lato Medium" panose="020F0502020204030203" pitchFamily="34" charset="0"/>
                <a:cs typeface="Lato Medium" panose="020F0502020204030203" pitchFamily="34" charset="0"/>
              </a:rPr>
              <a:t>Demagnetized </a:t>
            </a:r>
            <a:endParaRPr lang="en-IN"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Oval 10">
            <a:extLst>
              <a:ext uri="{FF2B5EF4-FFF2-40B4-BE49-F238E27FC236}">
                <a16:creationId xmlns:a16="http://schemas.microsoft.com/office/drawing/2014/main" id="{85230E92-8461-4E2B-9794-DC7849EE9258}"/>
              </a:ext>
            </a:extLst>
          </p:cNvPr>
          <p:cNvSpPr/>
          <p:nvPr/>
        </p:nvSpPr>
        <p:spPr>
          <a:xfrm>
            <a:off x="1901123" y="737191"/>
            <a:ext cx="4939157" cy="37667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50" y="0"/>
            <a:ext cx="9144000" cy="5143500"/>
          </a:xfrm>
          <a:prstGeom prst="rect">
            <a:avLst/>
          </a:prstGeom>
        </p:spPr>
        <p:txBody>
          <a:bodyPr spcFirstLastPara="1" wrap="square" lIns="91425" tIns="91425" rIns="91425" bIns="91425" anchor="ctr" anchorCtr="0">
            <a:normAutofit/>
          </a:bodyPr>
          <a:lstStyle/>
          <a:p>
            <a:pPr marL="0" lvl="0" indent="0" algn="just" rtl="0">
              <a:lnSpc>
                <a:spcPct val="115000"/>
              </a:lnSpc>
              <a:spcBef>
                <a:spcPts val="1100"/>
              </a:spcBef>
              <a:spcAft>
                <a:spcPts val="0"/>
              </a:spcAft>
              <a:buClr>
                <a:schemeClr val="dk1"/>
              </a:buClr>
              <a:buSzPts val="1100"/>
              <a:buFont typeface="Arial"/>
              <a:buNone/>
            </a:pPr>
            <a:endParaRPr sz="1050" dirty="0">
              <a:solidFill>
                <a:srgbClr val="333333"/>
              </a:solidFill>
              <a:highlight>
                <a:srgbClr val="FFFFFF"/>
              </a:highlight>
            </a:endParaRPr>
          </a:p>
          <a:p>
            <a:pPr marL="0" lvl="0" indent="0" algn="l" rtl="0">
              <a:spcBef>
                <a:spcPts val="1100"/>
              </a:spcBef>
              <a:spcAft>
                <a:spcPts val="0"/>
              </a:spcAft>
              <a:buNone/>
            </a:pPr>
            <a:endParaRPr sz="1500" dirty="0"/>
          </a:p>
        </p:txBody>
      </p:sp>
      <p:pic>
        <p:nvPicPr>
          <p:cNvPr id="3" name="Picture 2">
            <a:extLst>
              <a:ext uri="{FF2B5EF4-FFF2-40B4-BE49-F238E27FC236}">
                <a16:creationId xmlns:a16="http://schemas.microsoft.com/office/drawing/2014/main" id="{E3C3E986-8D86-47C9-9A74-257B95EE3659}"/>
              </a:ext>
            </a:extLst>
          </p:cNvPr>
          <p:cNvPicPr>
            <a:picLocks noChangeAspect="1"/>
          </p:cNvPicPr>
          <p:nvPr/>
        </p:nvPicPr>
        <p:blipFill>
          <a:blip r:embed="rId3"/>
          <a:stretch>
            <a:fillRect/>
          </a:stretch>
        </p:blipFill>
        <p:spPr>
          <a:xfrm>
            <a:off x="570941" y="595036"/>
            <a:ext cx="8002117" cy="3953427"/>
          </a:xfrm>
          <a:prstGeom prst="rect">
            <a:avLst/>
          </a:prstGeom>
        </p:spPr>
      </p:pic>
      <p:sp>
        <p:nvSpPr>
          <p:cNvPr id="5" name="TextBox 4">
            <a:extLst>
              <a:ext uri="{FF2B5EF4-FFF2-40B4-BE49-F238E27FC236}">
                <a16:creationId xmlns:a16="http://schemas.microsoft.com/office/drawing/2014/main" id="{E49EA7B0-0446-422C-98CE-5A8388A1974C}"/>
              </a:ext>
            </a:extLst>
          </p:cNvPr>
          <p:cNvSpPr txBox="1"/>
          <p:nvPr/>
        </p:nvSpPr>
        <p:spPr>
          <a:xfrm>
            <a:off x="-35443" y="-1"/>
            <a:ext cx="9214884"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SHARES OF DIFFERENT APPLICATIONS OF NdFeB PM</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A4CE19-7626-40E8-A046-276A6093E23E}"/>
              </a:ext>
            </a:extLst>
          </p:cNvPr>
          <p:cNvSpPr txBox="1"/>
          <p:nvPr/>
        </p:nvSpPr>
        <p:spPr>
          <a:xfrm>
            <a:off x="1789223" y="54084"/>
            <a:ext cx="5565554"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FLOWCHART OF THE PROCESS</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sp>
        <p:nvSpPr>
          <p:cNvPr id="4" name="Rectangle: Rounded Corners 3">
            <a:extLst>
              <a:ext uri="{FF2B5EF4-FFF2-40B4-BE49-F238E27FC236}">
                <a16:creationId xmlns:a16="http://schemas.microsoft.com/office/drawing/2014/main" id="{87C57001-47AA-45EF-AF10-7F30B647B0BF}"/>
              </a:ext>
            </a:extLst>
          </p:cNvPr>
          <p:cNvSpPr/>
          <p:nvPr/>
        </p:nvSpPr>
        <p:spPr>
          <a:xfrm>
            <a:off x="636692" y="1839337"/>
            <a:ext cx="7870607" cy="523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latin typeface="Lato Medium" panose="020F0502020204030203" pitchFamily="34" charset="0"/>
                <a:ea typeface="Lato Medium" panose="020F0502020204030203" pitchFamily="34" charset="0"/>
                <a:cs typeface="Lato Medium" panose="020F0502020204030203" pitchFamily="34" charset="0"/>
              </a:rPr>
              <a:t>Demagnetization </a:t>
            </a:r>
            <a:r>
              <a:rPr lang="en-US" dirty="0">
                <a:latin typeface="Lato Medium" panose="020F0502020204030203" pitchFamily="34" charset="0"/>
                <a:ea typeface="Lato Medium" panose="020F0502020204030203" pitchFamily="34" charset="0"/>
                <a:cs typeface="Lato Medium" panose="020F0502020204030203" pitchFamily="34" charset="0"/>
              </a:rPr>
              <a:t>(heating above curie temperature (~ 400-450</a:t>
            </a:r>
            <a:r>
              <a:rPr lang="en-US" baseline="30000" dirty="0">
                <a:latin typeface="Lato Medium" panose="020F0502020204030203" pitchFamily="34" charset="0"/>
                <a:ea typeface="Lato Medium" panose="020F0502020204030203" pitchFamily="34" charset="0"/>
                <a:cs typeface="Lato Medium" panose="020F0502020204030203" pitchFamily="34" charset="0"/>
              </a:rPr>
              <a:t>o</a:t>
            </a:r>
            <a:r>
              <a:rPr lang="en-US" dirty="0">
                <a:latin typeface="Lato Medium" panose="020F0502020204030203" pitchFamily="34" charset="0"/>
                <a:ea typeface="Lato Medium" panose="020F0502020204030203" pitchFamily="34" charset="0"/>
                <a:cs typeface="Lato Medium" panose="020F0502020204030203" pitchFamily="34" charset="0"/>
              </a:rPr>
              <a:t>C))</a:t>
            </a:r>
            <a:endParaRPr lang="en-IN" baseline="300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5" name="Rectangle: Rounded Corners 4">
            <a:extLst>
              <a:ext uri="{FF2B5EF4-FFF2-40B4-BE49-F238E27FC236}">
                <a16:creationId xmlns:a16="http://schemas.microsoft.com/office/drawing/2014/main" id="{CFB37444-6C49-4890-A316-A17DAC3B89BA}"/>
              </a:ext>
            </a:extLst>
          </p:cNvPr>
          <p:cNvSpPr/>
          <p:nvPr/>
        </p:nvSpPr>
        <p:spPr>
          <a:xfrm>
            <a:off x="2810940" y="2941513"/>
            <a:ext cx="3522110" cy="523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latin typeface="Lato Medium" panose="020F0502020204030203" pitchFamily="34" charset="0"/>
                <a:ea typeface="Lato Medium" panose="020F0502020204030203" pitchFamily="34" charset="0"/>
                <a:cs typeface="Lato Medium" panose="020F0502020204030203" pitchFamily="34" charset="0"/>
              </a:rPr>
              <a:t>Pulverization </a:t>
            </a:r>
            <a:r>
              <a:rPr lang="en-US" dirty="0">
                <a:latin typeface="Lato Medium" panose="020F0502020204030203" pitchFamily="34" charset="0"/>
                <a:ea typeface="Lato Medium" panose="020F0502020204030203" pitchFamily="34" charset="0"/>
                <a:cs typeface="Lato Medium" panose="020F0502020204030203" pitchFamily="34" charset="0"/>
              </a:rPr>
              <a:t>(crushing/cutting)</a:t>
            </a:r>
            <a:endParaRPr lang="en-IN" sz="20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Rectangle: Rounded Corners 6">
            <a:extLst>
              <a:ext uri="{FF2B5EF4-FFF2-40B4-BE49-F238E27FC236}">
                <a16:creationId xmlns:a16="http://schemas.microsoft.com/office/drawing/2014/main" id="{0E7B5579-3E3F-48FE-9C2E-98D1B8A976BC}"/>
              </a:ext>
            </a:extLst>
          </p:cNvPr>
          <p:cNvSpPr/>
          <p:nvPr/>
        </p:nvSpPr>
        <p:spPr>
          <a:xfrm>
            <a:off x="1886312" y="4043689"/>
            <a:ext cx="5371365" cy="523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latin typeface="Lato Medium" panose="020F0502020204030203" pitchFamily="34" charset="0"/>
                <a:ea typeface="Lato Medium" panose="020F0502020204030203" pitchFamily="34" charset="0"/>
                <a:cs typeface="Lato Medium" panose="020F0502020204030203" pitchFamily="34" charset="0"/>
              </a:rPr>
              <a:t>Acid Leaching </a:t>
            </a:r>
            <a:r>
              <a:rPr lang="en-US" dirty="0">
                <a:latin typeface="Lato Medium" panose="020F0502020204030203" pitchFamily="34" charset="0"/>
                <a:ea typeface="Lato Medium" panose="020F0502020204030203" pitchFamily="34" charset="0"/>
                <a:cs typeface="Lato Medium" panose="020F0502020204030203" pitchFamily="34" charset="0"/>
              </a:rPr>
              <a:t>(with ~5.06 M H</a:t>
            </a:r>
            <a:r>
              <a:rPr lang="en-US" baseline="-25000" dirty="0">
                <a:latin typeface="Lato Medium" panose="020F0502020204030203" pitchFamily="34" charset="0"/>
                <a:ea typeface="Lato Medium" panose="020F0502020204030203" pitchFamily="34" charset="0"/>
                <a:cs typeface="Lato Medium" panose="020F0502020204030203" pitchFamily="34" charset="0"/>
              </a:rPr>
              <a:t>2</a:t>
            </a:r>
            <a:r>
              <a:rPr lang="en-US" dirty="0">
                <a:latin typeface="Lato Medium" panose="020F0502020204030203" pitchFamily="34" charset="0"/>
                <a:ea typeface="Lato Medium" panose="020F0502020204030203" pitchFamily="34" charset="0"/>
                <a:cs typeface="Lato Medium" panose="020F0502020204030203" pitchFamily="34" charset="0"/>
              </a:rPr>
              <a:t>SO</a:t>
            </a:r>
            <a:r>
              <a:rPr lang="en-US" baseline="-25000" dirty="0">
                <a:latin typeface="Lato Medium" panose="020F0502020204030203" pitchFamily="34" charset="0"/>
                <a:ea typeface="Lato Medium" panose="020F0502020204030203" pitchFamily="34" charset="0"/>
                <a:cs typeface="Lato Medium" panose="020F0502020204030203" pitchFamily="34" charset="0"/>
              </a:rPr>
              <a:t>4</a:t>
            </a:r>
            <a:r>
              <a:rPr lang="en-US" dirty="0">
                <a:latin typeface="Lato Medium" panose="020F0502020204030203" pitchFamily="34" charset="0"/>
                <a:ea typeface="Lato Medium" panose="020F0502020204030203" pitchFamily="34" charset="0"/>
                <a:cs typeface="Lato Medium" panose="020F0502020204030203" pitchFamily="34" charset="0"/>
              </a:rPr>
              <a:t>) </a:t>
            </a:r>
            <a:endParaRPr lang="en-IN" sz="20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Rectangle: Rounded Corners 9">
            <a:extLst>
              <a:ext uri="{FF2B5EF4-FFF2-40B4-BE49-F238E27FC236}">
                <a16:creationId xmlns:a16="http://schemas.microsoft.com/office/drawing/2014/main" id="{F38B6E11-E22A-4271-84B8-73247A662BB8}"/>
              </a:ext>
            </a:extLst>
          </p:cNvPr>
          <p:cNvSpPr/>
          <p:nvPr/>
        </p:nvSpPr>
        <p:spPr>
          <a:xfrm>
            <a:off x="1854859" y="737161"/>
            <a:ext cx="5434277" cy="523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latin typeface="Lato Medium" panose="020F0502020204030203" pitchFamily="34" charset="0"/>
                <a:ea typeface="Lato Medium" panose="020F0502020204030203" pitchFamily="34" charset="0"/>
                <a:cs typeface="Lato Medium" panose="020F0502020204030203" pitchFamily="34" charset="0"/>
              </a:rPr>
              <a:t>NdFeB permanent magnets from Laptops</a:t>
            </a:r>
            <a:endParaRPr lang="en-IN" sz="20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Arrow: Down 10">
            <a:extLst>
              <a:ext uri="{FF2B5EF4-FFF2-40B4-BE49-F238E27FC236}">
                <a16:creationId xmlns:a16="http://schemas.microsoft.com/office/drawing/2014/main" id="{60621EE6-937B-465C-9654-F2D0C5786AF4}"/>
              </a:ext>
            </a:extLst>
          </p:cNvPr>
          <p:cNvSpPr/>
          <p:nvPr/>
        </p:nvSpPr>
        <p:spPr>
          <a:xfrm>
            <a:off x="4497563" y="1260381"/>
            <a:ext cx="148862" cy="57895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 name="Arrow: Down 11">
            <a:extLst>
              <a:ext uri="{FF2B5EF4-FFF2-40B4-BE49-F238E27FC236}">
                <a16:creationId xmlns:a16="http://schemas.microsoft.com/office/drawing/2014/main" id="{CA737BB1-9614-472E-943A-494BD64726DA}"/>
              </a:ext>
            </a:extLst>
          </p:cNvPr>
          <p:cNvSpPr/>
          <p:nvPr/>
        </p:nvSpPr>
        <p:spPr>
          <a:xfrm>
            <a:off x="4497563" y="2362557"/>
            <a:ext cx="148862" cy="57895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3" name="Arrow: Down 12">
            <a:extLst>
              <a:ext uri="{FF2B5EF4-FFF2-40B4-BE49-F238E27FC236}">
                <a16:creationId xmlns:a16="http://schemas.microsoft.com/office/drawing/2014/main" id="{06506B55-DC88-47F0-BA06-94A038B5D92B}"/>
              </a:ext>
            </a:extLst>
          </p:cNvPr>
          <p:cNvSpPr/>
          <p:nvPr/>
        </p:nvSpPr>
        <p:spPr>
          <a:xfrm>
            <a:off x="4497563" y="3464733"/>
            <a:ext cx="148862" cy="57895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5805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5" name="TextBox 4">
            <a:extLst>
              <a:ext uri="{FF2B5EF4-FFF2-40B4-BE49-F238E27FC236}">
                <a16:creationId xmlns:a16="http://schemas.microsoft.com/office/drawing/2014/main" id="{E257443D-98AD-4D07-84C5-1EA0464E52C3}"/>
              </a:ext>
            </a:extLst>
          </p:cNvPr>
          <p:cNvSpPr txBox="1"/>
          <p:nvPr/>
        </p:nvSpPr>
        <p:spPr>
          <a:xfrm>
            <a:off x="1182577" y="110791"/>
            <a:ext cx="6982046"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ELEMENTAL ANALYSIS METHODS USED</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pic>
        <p:nvPicPr>
          <p:cNvPr id="3" name="Picture 2">
            <a:extLst>
              <a:ext uri="{FF2B5EF4-FFF2-40B4-BE49-F238E27FC236}">
                <a16:creationId xmlns:a16="http://schemas.microsoft.com/office/drawing/2014/main" id="{999D03A8-A485-4049-8246-AA23BD2A1650}"/>
              </a:ext>
            </a:extLst>
          </p:cNvPr>
          <p:cNvPicPr>
            <a:picLocks noChangeAspect="1"/>
          </p:cNvPicPr>
          <p:nvPr/>
        </p:nvPicPr>
        <p:blipFill>
          <a:blip r:embed="rId3"/>
          <a:stretch>
            <a:fillRect/>
          </a:stretch>
        </p:blipFill>
        <p:spPr>
          <a:xfrm>
            <a:off x="197463" y="898794"/>
            <a:ext cx="4149566" cy="3659551"/>
          </a:xfrm>
          <a:prstGeom prst="rect">
            <a:avLst/>
          </a:prstGeom>
        </p:spPr>
      </p:pic>
      <p:pic>
        <p:nvPicPr>
          <p:cNvPr id="7" name="Picture 6">
            <a:extLst>
              <a:ext uri="{FF2B5EF4-FFF2-40B4-BE49-F238E27FC236}">
                <a16:creationId xmlns:a16="http://schemas.microsoft.com/office/drawing/2014/main" id="{6290050B-D195-47D6-BD47-73BB625FA0F6}"/>
              </a:ext>
            </a:extLst>
          </p:cNvPr>
          <p:cNvPicPr>
            <a:picLocks noChangeAspect="1"/>
          </p:cNvPicPr>
          <p:nvPr/>
        </p:nvPicPr>
        <p:blipFill>
          <a:blip r:embed="rId4"/>
          <a:stretch>
            <a:fillRect/>
          </a:stretch>
        </p:blipFill>
        <p:spPr>
          <a:xfrm>
            <a:off x="4673600" y="898793"/>
            <a:ext cx="4272937" cy="3659551"/>
          </a:xfrm>
          <a:prstGeom prst="rect">
            <a:avLst/>
          </a:prstGeom>
        </p:spPr>
      </p:pic>
      <p:sp>
        <p:nvSpPr>
          <p:cNvPr id="8" name="TextBox 7">
            <a:extLst>
              <a:ext uri="{FF2B5EF4-FFF2-40B4-BE49-F238E27FC236}">
                <a16:creationId xmlns:a16="http://schemas.microsoft.com/office/drawing/2014/main" id="{31DD697C-218B-4498-AA4B-C78EE36C80EA}"/>
              </a:ext>
            </a:extLst>
          </p:cNvPr>
          <p:cNvSpPr txBox="1"/>
          <p:nvPr/>
        </p:nvSpPr>
        <p:spPr>
          <a:xfrm>
            <a:off x="280920" y="4584620"/>
            <a:ext cx="3982651" cy="276999"/>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Energy Dispersive X-Ray Fluorescence (EDXRF) Analysis</a:t>
            </a:r>
            <a:endParaRPr lang="en-IN" sz="120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TextBox 12">
            <a:extLst>
              <a:ext uri="{FF2B5EF4-FFF2-40B4-BE49-F238E27FC236}">
                <a16:creationId xmlns:a16="http://schemas.microsoft.com/office/drawing/2014/main" id="{E04406FA-3814-4C3C-B131-D299E6407D50}"/>
              </a:ext>
            </a:extLst>
          </p:cNvPr>
          <p:cNvSpPr txBox="1"/>
          <p:nvPr/>
        </p:nvSpPr>
        <p:spPr>
          <a:xfrm>
            <a:off x="4630057" y="4571044"/>
            <a:ext cx="4513943" cy="461665"/>
          </a:xfrm>
          <a:prstGeom prst="rect">
            <a:avLst/>
          </a:prstGeom>
          <a:noFill/>
        </p:spPr>
        <p:txBody>
          <a:bodyPr wrap="square" rtlCol="0">
            <a:spAutoFit/>
          </a:bodyPr>
          <a:lstStyle/>
          <a:p>
            <a:r>
              <a:rPr lang="en-US" sz="1200" dirty="0">
                <a:latin typeface="Lato Medium" panose="020F0502020204030203" pitchFamily="34" charset="0"/>
                <a:ea typeface="Lato Medium" panose="020F0502020204030203" pitchFamily="34" charset="0"/>
                <a:cs typeface="Lato Medium" panose="020F0502020204030203" pitchFamily="34" charset="0"/>
              </a:rPr>
              <a:t>Inductively Coupled Plasma – Optical Emission Spectroscopy (ICP – OES) </a:t>
            </a:r>
            <a:endParaRPr lang="en-IN" sz="1200" dirty="0">
              <a:latin typeface="Lato Medium" panose="020F0502020204030203" pitchFamily="34" charset="0"/>
              <a:ea typeface="Lato Medium" panose="020F0502020204030203" pitchFamily="34" charset="0"/>
              <a:cs typeface="Lato Medium"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5" name="TextBox 4">
            <a:extLst>
              <a:ext uri="{FF2B5EF4-FFF2-40B4-BE49-F238E27FC236}">
                <a16:creationId xmlns:a16="http://schemas.microsoft.com/office/drawing/2014/main" id="{AE1B773B-0ACB-4642-9127-00A199175AC9}"/>
              </a:ext>
            </a:extLst>
          </p:cNvPr>
          <p:cNvSpPr txBox="1"/>
          <p:nvPr/>
        </p:nvSpPr>
        <p:spPr>
          <a:xfrm>
            <a:off x="3738525" y="61172"/>
            <a:ext cx="1666949"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ED - XRF</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sp>
        <p:nvSpPr>
          <p:cNvPr id="2" name="TextBox 1">
            <a:extLst>
              <a:ext uri="{FF2B5EF4-FFF2-40B4-BE49-F238E27FC236}">
                <a16:creationId xmlns:a16="http://schemas.microsoft.com/office/drawing/2014/main" id="{CAC5EF5D-404C-4969-A559-AD80F18082EF}"/>
              </a:ext>
            </a:extLst>
          </p:cNvPr>
          <p:cNvSpPr txBox="1"/>
          <p:nvPr/>
        </p:nvSpPr>
        <p:spPr>
          <a:xfrm>
            <a:off x="170120" y="687572"/>
            <a:ext cx="8803758" cy="1754326"/>
          </a:xfrm>
          <a:prstGeom prst="rect">
            <a:avLst/>
          </a:prstGeom>
          <a:noFill/>
        </p:spPr>
        <p:txBody>
          <a:bodyPr wrap="square" rtlCol="0">
            <a:spAutoFit/>
          </a:bodyPr>
          <a:lstStyle/>
          <a:p>
            <a:pPr algn="just"/>
            <a:r>
              <a:rPr lang="en-US" sz="1200" b="0" i="0" dirty="0">
                <a:solidFill>
                  <a:schemeClr val="tx1"/>
                </a:solidFill>
                <a:effectLst/>
                <a:latin typeface="Arial" panose="020B0604020202020204" pitchFamily="34" charset="0"/>
              </a:rPr>
              <a:t>Energy Dispersive X-ray Fluorescence (EDXRF) is one of two general types of X-ray Fluorescence techniques used for elemental analysis applications. In EDXRF spectrometers, all of the elements in the sample are excited simultaneously, and an energy dispersive detector in combination with a multi-channel analyzer is used to simultaneously collect the fluorescence radiation emitted from the sample and then separate the different energies of the characteristic radiation from each of the different sample elements. Resolution of EDXRF systems is dependent upon the detector, and typically ranges from 150 eV – 600 eV. The principal advantages of EDXRF systems are their simplicity, fast operation, lack of moving parts, high source efficiency, </a:t>
            </a:r>
            <a:r>
              <a:rPr lang="en" sz="1200" dirty="0">
                <a:solidFill>
                  <a:schemeClr val="dk1"/>
                </a:solidFill>
              </a:rPr>
              <a:t>nondestructive, rapid, multielement, highly accurate, and environment friendly analysis compared with other elemental detection methods. A hardware setup is designed in this project for the elemental analysis of samples obtained at different stages of the process. </a:t>
            </a:r>
            <a:endParaRPr lang="en-IN" sz="1200"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4" name="Picture 3">
            <a:extLst>
              <a:ext uri="{FF2B5EF4-FFF2-40B4-BE49-F238E27FC236}">
                <a16:creationId xmlns:a16="http://schemas.microsoft.com/office/drawing/2014/main" id="{CB1DCA0C-F5DB-4369-8208-50AF6D2D670B}"/>
              </a:ext>
            </a:extLst>
          </p:cNvPr>
          <p:cNvPicPr>
            <a:picLocks noChangeAspect="1"/>
          </p:cNvPicPr>
          <p:nvPr/>
        </p:nvPicPr>
        <p:blipFill>
          <a:blip r:embed="rId3"/>
          <a:stretch>
            <a:fillRect/>
          </a:stretch>
        </p:blipFill>
        <p:spPr>
          <a:xfrm>
            <a:off x="515015" y="2701603"/>
            <a:ext cx="4286250" cy="1962150"/>
          </a:xfrm>
          <a:prstGeom prst="rect">
            <a:avLst/>
          </a:prstGeom>
        </p:spPr>
      </p:pic>
      <p:pic>
        <p:nvPicPr>
          <p:cNvPr id="11" name="Picture 2" descr="The Use of EDXRF for Pharmaceutical Material Elemental Analysis | American  Pharmaceutical Review - The Review of American Pharmaceutical Business &amp;amp;  Technology">
            <a:extLst>
              <a:ext uri="{FF2B5EF4-FFF2-40B4-BE49-F238E27FC236}">
                <a16:creationId xmlns:a16="http://schemas.microsoft.com/office/drawing/2014/main" id="{5673443A-008A-4861-9042-1FFC43E4B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6205" y="2833624"/>
            <a:ext cx="3532780" cy="1622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3" name="TextBox 12">
            <a:extLst>
              <a:ext uri="{FF2B5EF4-FFF2-40B4-BE49-F238E27FC236}">
                <a16:creationId xmlns:a16="http://schemas.microsoft.com/office/drawing/2014/main" id="{26E8C335-FD67-43F3-9370-0F5310215FA3}"/>
              </a:ext>
            </a:extLst>
          </p:cNvPr>
          <p:cNvSpPr txBox="1"/>
          <p:nvPr/>
        </p:nvSpPr>
        <p:spPr>
          <a:xfrm>
            <a:off x="3738525" y="61172"/>
            <a:ext cx="1825847" cy="523220"/>
          </a:xfrm>
          <a:prstGeom prst="rect">
            <a:avLst/>
          </a:prstGeom>
          <a:noFill/>
        </p:spPr>
        <p:txBody>
          <a:bodyPr wrap="square" rtlCol="0">
            <a:spAutoFit/>
          </a:bodyPr>
          <a:lstStyle/>
          <a:p>
            <a:pPr algn="ctr"/>
            <a:r>
              <a:rPr lang="en-US" sz="2800" u="sng" dirty="0">
                <a:latin typeface="Lato Heavy" panose="020F0502020204030203" pitchFamily="34" charset="0"/>
                <a:ea typeface="Lato Heavy" panose="020F0502020204030203" pitchFamily="34" charset="0"/>
                <a:cs typeface="Lato Heavy" panose="020F0502020204030203" pitchFamily="34" charset="0"/>
              </a:rPr>
              <a:t>ICP - OES</a:t>
            </a:r>
            <a:endParaRPr lang="en-IN" sz="2800" u="sng" dirty="0">
              <a:latin typeface="Lato Heavy" panose="020F0502020204030203" pitchFamily="34" charset="0"/>
              <a:ea typeface="Lato Heavy" panose="020F0502020204030203" pitchFamily="34" charset="0"/>
              <a:cs typeface="Lato Heavy" panose="020F0502020204030203" pitchFamily="34" charset="0"/>
            </a:endParaRPr>
          </a:p>
        </p:txBody>
      </p:sp>
      <p:sp>
        <p:nvSpPr>
          <p:cNvPr id="14" name="TextBox 13">
            <a:extLst>
              <a:ext uri="{FF2B5EF4-FFF2-40B4-BE49-F238E27FC236}">
                <a16:creationId xmlns:a16="http://schemas.microsoft.com/office/drawing/2014/main" id="{B24F081C-8B8B-4851-98E2-71BCF026DDF5}"/>
              </a:ext>
            </a:extLst>
          </p:cNvPr>
          <p:cNvSpPr txBox="1"/>
          <p:nvPr/>
        </p:nvSpPr>
        <p:spPr>
          <a:xfrm>
            <a:off x="170121" y="672775"/>
            <a:ext cx="8803758" cy="1997150"/>
          </a:xfrm>
          <a:prstGeom prst="rect">
            <a:avLst/>
          </a:prstGeom>
          <a:noFill/>
        </p:spPr>
        <p:txBody>
          <a:bodyPr wrap="square" rtlCol="0">
            <a:spAutoFit/>
          </a:bodyPr>
          <a:lstStyle/>
          <a:p>
            <a:pPr algn="just">
              <a:lnSpc>
                <a:spcPct val="150000"/>
              </a:lnSpc>
            </a:pPr>
            <a:r>
              <a:rPr lang="en-US" sz="1200" b="0" i="0" dirty="0">
                <a:solidFill>
                  <a:schemeClr val="tx1"/>
                </a:solidFill>
                <a:effectLst/>
                <a:latin typeface="Helvetica Neue"/>
              </a:rPr>
              <a:t>Inductively coupled plasma optical emission spectroscopy (ICP-OES) is the technique of choice for many different applications, including those in the environmental, metallurgical, geological, petrochemical, pharmaceutical, materials, and food safety arenas. It can be applied to varying sample types such as aqueous and organic liquids and solids. Some of these sample types need specific sample preparation techniques or the use of specific accessories.</a:t>
            </a:r>
          </a:p>
          <a:p>
            <a:pPr algn="just">
              <a:lnSpc>
                <a:spcPct val="150000"/>
              </a:lnSpc>
            </a:pPr>
            <a:r>
              <a:rPr lang="en-US" sz="1200" b="0" i="0" dirty="0">
                <a:solidFill>
                  <a:schemeClr val="tx1"/>
                </a:solidFill>
                <a:effectLst/>
                <a:latin typeface="Helvetica Neue"/>
              </a:rPr>
              <a:t>The advantages of using ICP-OES over other elemental analysis techniques such as inductively coupled plasma mass spectrometry (ICP-MS) or atomic absorption spectrometry (AAS) include its wide linear dynamic range, high matrix tolerance, and the enhanced speed of analysis that can be achieved.</a:t>
            </a:r>
          </a:p>
        </p:txBody>
      </p:sp>
      <p:pic>
        <p:nvPicPr>
          <p:cNvPr id="17" name="Picture 16">
            <a:extLst>
              <a:ext uri="{FF2B5EF4-FFF2-40B4-BE49-F238E27FC236}">
                <a16:creationId xmlns:a16="http://schemas.microsoft.com/office/drawing/2014/main" id="{894917C7-3AAA-438F-BCC8-A37C12E82B98}"/>
              </a:ext>
            </a:extLst>
          </p:cNvPr>
          <p:cNvPicPr>
            <a:picLocks noChangeAspect="1"/>
          </p:cNvPicPr>
          <p:nvPr/>
        </p:nvPicPr>
        <p:blipFill>
          <a:blip r:embed="rId3"/>
          <a:stretch>
            <a:fillRect/>
          </a:stretch>
        </p:blipFill>
        <p:spPr>
          <a:xfrm>
            <a:off x="298230" y="2732725"/>
            <a:ext cx="4054028" cy="2349603"/>
          </a:xfrm>
          <a:prstGeom prst="rect">
            <a:avLst/>
          </a:prstGeom>
        </p:spPr>
      </p:pic>
      <p:pic>
        <p:nvPicPr>
          <p:cNvPr id="8194" name="Picture 2" descr="ICP-OES Course 1">
            <a:extLst>
              <a:ext uri="{FF2B5EF4-FFF2-40B4-BE49-F238E27FC236}">
                <a16:creationId xmlns:a16="http://schemas.microsoft.com/office/drawing/2014/main" id="{522AD0A2-5571-4C06-87D1-A900BFF76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740" y="2734860"/>
            <a:ext cx="4054029" cy="2347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1451</TotalTime>
  <Words>2306</Words>
  <Application>Microsoft Office PowerPoint</Application>
  <PresentationFormat>On-screen Show (16:9)</PresentationFormat>
  <Paragraphs>394</Paragraphs>
  <Slides>24</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Helvetica Neue</vt:lpstr>
      <vt:lpstr>Lato</vt:lpstr>
      <vt:lpstr>Lato Heavy</vt:lpstr>
      <vt:lpstr>Lato Medium</vt:lpstr>
      <vt:lpstr>Lato Medium </vt:lpstr>
      <vt:lpstr>NexusSerif</vt:lpstr>
      <vt:lpstr>Wingdings</vt:lpstr>
      <vt:lpstr>Simple Light</vt:lpstr>
      <vt:lpstr>RECOVERY OF RARE EARTH METALS FROM LAPTOP PERMANENT MAGNETS</vt:lpstr>
      <vt:lpstr>ABSTRACT</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 LEACHING: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RECOVERY OF RARE EARTH METALS FROM LAPTOP PERMANENT MAGNETS</dc:title>
  <dc:creator>Prem Sai Arroju</dc:creator>
  <cp:lastModifiedBy>Vijval Vemula</cp:lastModifiedBy>
  <cp:revision>93</cp:revision>
  <dcterms:modified xsi:type="dcterms:W3CDTF">2021-06-25T10:52:45Z</dcterms:modified>
</cp:coreProperties>
</file>